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7"/>
  </p:notesMasterIdLst>
  <p:sldIdLst>
    <p:sldId id="317" r:id="rId5"/>
    <p:sldId id="320" r:id="rId6"/>
    <p:sldId id="321" r:id="rId7"/>
    <p:sldId id="318" r:id="rId8"/>
    <p:sldId id="315" r:id="rId9"/>
    <p:sldId id="322" r:id="rId10"/>
    <p:sldId id="319" r:id="rId11"/>
    <p:sldId id="302" r:id="rId12"/>
    <p:sldId id="268" r:id="rId13"/>
    <p:sldId id="305" r:id="rId14"/>
    <p:sldId id="269" r:id="rId15"/>
    <p:sldId id="303" r:id="rId16"/>
    <p:sldId id="277" r:id="rId17"/>
    <p:sldId id="304" r:id="rId18"/>
    <p:sldId id="323" r:id="rId19"/>
    <p:sldId id="324" r:id="rId20"/>
    <p:sldId id="325" r:id="rId21"/>
    <p:sldId id="262" r:id="rId22"/>
    <p:sldId id="326" r:id="rId23"/>
    <p:sldId id="327" r:id="rId24"/>
    <p:sldId id="329" r:id="rId25"/>
    <p:sldId id="330" r:id="rId26"/>
    <p:sldId id="273" r:id="rId27"/>
    <p:sldId id="308" r:id="rId28"/>
    <p:sldId id="274" r:id="rId29"/>
    <p:sldId id="309" r:id="rId30"/>
    <p:sldId id="275" r:id="rId31"/>
    <p:sldId id="299" r:id="rId32"/>
    <p:sldId id="310" r:id="rId33"/>
    <p:sldId id="265" r:id="rId34"/>
    <p:sldId id="276" r:id="rId35"/>
    <p:sldId id="332" r:id="rId36"/>
    <p:sldId id="333" r:id="rId37"/>
    <p:sldId id="261" r:id="rId38"/>
    <p:sldId id="331" r:id="rId39"/>
    <p:sldId id="286" r:id="rId40"/>
    <p:sldId id="285" r:id="rId41"/>
    <p:sldId id="283" r:id="rId42"/>
    <p:sldId id="316" r:id="rId43"/>
    <p:sldId id="295" r:id="rId44"/>
    <p:sldId id="338" r:id="rId45"/>
    <p:sldId id="256" r:id="rId46"/>
  </p:sldIdLst>
  <p:sldSz cx="12192000" cy="6858000"/>
  <p:notesSz cx="6797675" cy="9926638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6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ECB692-3A93-4DED-FAED-A6E4172BC853}" v="1749" dt="2025-09-18T08:24:16.194"/>
    <p1510:client id="{18EC5C39-2778-7EEA-7522-C6930F1DE7E3}" v="644" dt="2025-09-17T15:00:28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E64B6E1-E653-FAC9-C1DA-FC6C602B06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1A38831-A4EC-D2D4-C1FF-EEDC42276C9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9A8093-CC53-4281-928F-F533852926DC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C0BCA223-EA47-776A-73EC-3BA1C72DFF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03C74114-CB3E-2627-E22C-02824DB547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0654D4-B381-1EBF-28D2-E1A5322725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710C3B9-1FDD-BB28-49A8-B585F739B4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8A9F0-C80E-BAE4-5D9A-BE00D9D82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CB0975E-AABB-C966-2598-DC98443B6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EFCE4B3-9423-9C88-0020-57BEEB542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ADCD39-11E1-4071-0D01-649AC735B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90600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46446-166A-52A1-5643-5ECE9FABC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7557E4F-07D0-10AB-3646-1CABD6A002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5A2A827-BF33-0644-C4D2-AE9FC2F1A6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708E5C9-48B2-2D4C-1D07-A072E3A6E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31054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53146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E0831-39F2-AA69-3E5C-CB9021B05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D74221D-1EBB-82AC-1827-B6ABA064B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DE83C33-00AD-5114-1EEE-8B254FF65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8C95E37-4355-CBDB-68A3-A333B04B4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54749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19778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E1B1F-C396-EF96-28CB-40576C981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06304FF-78A9-9F17-04BF-E91A7F0F4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CFC4315-073C-D9C5-83CF-E1941CE63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5F991A-F020-5304-1009-87DCDDEBA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26836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4DED9-5A62-DEFD-7489-04C490919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EE73475-41C2-E720-524C-71DF00E2D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59D4F5E-B265-C0D9-1851-D07A624C1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FED61E4-B571-A740-3173-CD1B09882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718485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D3551-CA60-A16A-0B22-0EB358300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7184D14-0B2E-58A5-5EDB-9618B12ACD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488FC3F-55A3-F23E-D450-AF55EEA355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6D1CE-5AD9-18B5-F402-65616C1BB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228304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29E37-68E8-60A2-7E97-4AA0A01CA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4267286-02C4-BFBD-C060-492A2DCE3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0FE25E0-B581-F55D-583E-3F43D3DCC6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BEB3C3B-E4D6-B01D-F7F3-E434DD526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63078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58777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A5771-CA6C-20BD-88FE-BFB0BC1FC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46E4F4E-2E04-F1CB-3BF2-A768C2CA11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FAA305E-9EE2-9420-1289-34EEE4F25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C035E72-272F-DCF6-FC0B-7874CCB0B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19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5161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FBB3F-C87B-BA66-3AF0-DBAC43C5C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C28BC91-4E96-B84F-37A9-70F327078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4D4E0A0-DA51-E5FE-4E32-AC419AD1E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14C39C-7A8B-9877-F9E7-DF8C71E95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38145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B4D8B-31CD-5E0F-D9E3-6A11BBA98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7FD87FC-83E5-84FA-0E51-831B076D44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9B1FD30-1859-BE7B-28E1-545DF66A22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0DF3A9-C7B7-D04D-EE2E-CE12CC936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22229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A4453-F080-CF7E-E925-4A10B12E2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91E3631-7239-B49E-EF1C-39BD7C1EA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E840DEB-B560-03F1-5802-0764EE7EB0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F18300-42CB-8400-175B-822CB25E07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602821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F088F-5C46-4E6A-8DC3-418F7414C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8A22C56-9A29-71C9-09FD-8A4CC95C41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166EDE4-737F-E7FC-2289-A011F9983A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357394-7CCC-0BC9-9E57-E5E39BC470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392463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539819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0671-68CB-7ACD-7349-7B8E7B706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703F63C-DCCF-8DAE-FD29-82F1F5742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2D34E6D-D938-D1B9-E886-8B48101682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6E3888-DAD3-E278-8329-F374B5D529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30934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897247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1818B-BBB2-8AAF-C4A7-20C9A3D1B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941A9FB-4899-F453-19C2-54AB13A38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B3EA119-CEF8-4940-5C49-D6333C18E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AB5D0EC-8D47-3659-D585-9DE3C52745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361591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509081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827318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F6B70-E875-034E-CE1E-8478DE668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93D6664-DF77-64EF-A44E-547DCD4595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5C1D4B3-028A-C252-AD27-EC7356BED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2465FB4-0F6A-E4CC-D34F-A3D81AEFC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29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2411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0F0C5-6923-495B-4A86-BBDA0FBCA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A798B52-B7D6-BCC4-5A1C-746F78A5D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FB28DBA-BE50-363E-65EE-72802C97C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198049-A731-83F1-D048-94DDB046D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341555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7487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780910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3C75A-285C-4AC3-A437-715E691A5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30081DA-EA11-313E-2776-0B907FF2B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53E9BAA-5915-1ADA-FD2B-4BA621F8B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10042B5-44CB-9775-AC34-A1DA5D3CBF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217717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95208-E6B4-AB55-31F3-9C9368E84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7414811-F9A1-A26E-B4C1-8BE37CB09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17B7CB2-DAC5-B149-69E8-6244A4747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DA70E6D-DD1C-8A99-5758-5B81F5555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514235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655572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730BE-2399-42CF-9AD4-0DE3A954F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72754EC-2AE6-7F30-7B94-70892D7C7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D595CB7-8C4B-DD68-1F1A-E05A42D9F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FB3389D-D4E2-7090-AD2A-D369EF8E32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065497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178606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37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419884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jdelijke aanduiding voor dia-afbeelding 1">
            <a:extLst>
              <a:ext uri="{FF2B5EF4-FFF2-40B4-BE49-F238E27FC236}">
                <a16:creationId xmlns:a16="http://schemas.microsoft.com/office/drawing/2014/main" id="{09582A76-5FFE-F5E7-89E8-B2C6D8CEB8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Tijdelijke aanduiding voor notities 2">
            <a:extLst>
              <a:ext uri="{FF2B5EF4-FFF2-40B4-BE49-F238E27FC236}">
                <a16:creationId xmlns:a16="http://schemas.microsoft.com/office/drawing/2014/main" id="{08524A63-F9FB-BDA9-0386-988B05E7C2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35844" name="Tijdelijke aanduiding voor dianummer 3">
            <a:extLst>
              <a:ext uri="{FF2B5EF4-FFF2-40B4-BE49-F238E27FC236}">
                <a16:creationId xmlns:a16="http://schemas.microsoft.com/office/drawing/2014/main" id="{B6CE1EDA-E75E-EFA5-9F39-E0B319BE8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4D1888-12F9-4663-86B8-886EBA92B6C0}" type="slidenum">
              <a:rPr lang="nl-NL" altLang="nl-NL" smtClean="0"/>
              <a:pPr/>
              <a:t>38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9D1CF-1F1D-69A9-1261-FF11A48BA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jdelijke aanduiding voor dia-afbeelding 1">
            <a:extLst>
              <a:ext uri="{FF2B5EF4-FFF2-40B4-BE49-F238E27FC236}">
                <a16:creationId xmlns:a16="http://schemas.microsoft.com/office/drawing/2014/main" id="{1FD70FFF-F95A-A320-A902-79B1CD7154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Tijdelijke aanduiding voor notities 2">
            <a:extLst>
              <a:ext uri="{FF2B5EF4-FFF2-40B4-BE49-F238E27FC236}">
                <a16:creationId xmlns:a16="http://schemas.microsoft.com/office/drawing/2014/main" id="{5A52AF7D-B14E-C08A-EE42-A856D03889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35844" name="Tijdelijke aanduiding voor dianummer 3">
            <a:extLst>
              <a:ext uri="{FF2B5EF4-FFF2-40B4-BE49-F238E27FC236}">
                <a16:creationId xmlns:a16="http://schemas.microsoft.com/office/drawing/2014/main" id="{D99649CF-CC75-4178-CA11-A521A58D4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4D1888-12F9-4663-86B8-886EBA92B6C0}" type="slidenum">
              <a:rPr lang="nl-NL" altLang="nl-NL" smtClean="0"/>
              <a:pPr/>
              <a:t>39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67556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4B3AA-D240-C232-6AD6-E270430E3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E72A44E-1129-651E-EED6-3955FB2C0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5E12E1A-BADD-758B-4A1C-B863AB019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3D772EF-4607-5BA5-7A98-D901A0DBA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280990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40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387597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E0685-65F9-E1A0-8386-FB1ADE57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jdelijke aanduiding voor dia-afbeelding 1">
            <a:extLst>
              <a:ext uri="{FF2B5EF4-FFF2-40B4-BE49-F238E27FC236}">
                <a16:creationId xmlns:a16="http://schemas.microsoft.com/office/drawing/2014/main" id="{BD32AE62-DEFD-2FC0-B10A-0B32BEFCB9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Tijdelijke aanduiding voor notities 2">
            <a:extLst>
              <a:ext uri="{FF2B5EF4-FFF2-40B4-BE49-F238E27FC236}">
                <a16:creationId xmlns:a16="http://schemas.microsoft.com/office/drawing/2014/main" id="{923399DA-7E8B-69A3-A556-68C918F321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35844" name="Tijdelijke aanduiding voor dianummer 3">
            <a:extLst>
              <a:ext uri="{FF2B5EF4-FFF2-40B4-BE49-F238E27FC236}">
                <a16:creationId xmlns:a16="http://schemas.microsoft.com/office/drawing/2014/main" id="{61645E8F-CF74-C604-0EFA-404E4AA572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4D1888-12F9-4663-86B8-886EBA92B6C0}" type="slidenum">
              <a:rPr lang="nl-NL" altLang="nl-NL" smtClean="0"/>
              <a:pPr/>
              <a:t>41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509834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42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9533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0E884-1700-2F4D-532F-DC03E3D65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387F710-65A7-7AB0-73C2-A1EF50BC7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90AB11A-B49A-3894-D2D5-0C13817A1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94C55E-3521-5477-6890-A5FBBEC37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2ECA91-9165-4B30-BBD8-CE8ECF458575}" type="slidenum">
              <a:rPr kumimoji="0" lang="nl-NL" alt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alt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47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FB03F-E971-6C80-2FB5-987AB74C2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02CA588-1518-15FE-62D4-12E39FE839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C51A3EB-44DE-31C4-9D2F-57D0DEEBD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6F50EA-5DEB-4116-975F-47A28CACCD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76091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A128F-3FBD-7E4A-7EAE-7A019654A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23D64ED-5B38-F6B7-9854-DB4F772B9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7F10EC4-2A27-D9CC-CA38-C04F2A940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BE8A9B9-4D35-7E5E-FA5F-642263DEA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37404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60F3-6F7F-545D-5E0E-69E6DB44C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2744FAE-915A-B35B-1CC0-9A89108B5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CC8DC63-8F9D-0806-1586-810D952FD4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364B0D-A3ED-4C23-45C4-853532D86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75519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2ECA91-9165-4B30-BBD8-CE8ECF458575}" type="slidenum">
              <a:rPr lang="nl-NL" altLang="nl-NL"/>
              <a:pPr>
                <a:defRPr/>
              </a:pPr>
              <a:t>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2867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31E811-9056-222B-0F15-CFCFCFF8B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B6E7B-CFC7-4521-B623-91ACCD9F19FD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1DD269-7EF8-C6C7-FAE1-A624671AB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A220E5-1780-BA3A-CCC3-2E853FFA8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98778-E3B1-4BAA-BD0D-8D11D3F4B57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05584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896BCA-6321-AEA2-49A4-B7F4F720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76FF2-5DE9-4938-88C8-440A2C4F7A5A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0A952F-3D8F-1446-33A3-F7489077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C2FAD4-DE13-311C-B023-DF49A7E5B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40E3C-1C54-463E-8300-A024D0D2CFE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3438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AD106E-9BE6-9A09-26AB-991D1AD38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BE66-4C5B-4DF3-A529-BFBE775FE7BF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BAF545-4A0B-0D29-7676-752D04FD0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32F950-F4E2-59D7-120C-7599B66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5DA64-0E0E-4B74-B91C-041A9C51235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4789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FC1EC8-14E0-C018-FDED-8BD0FD444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D1E15-4257-4826-8285-67348CEA0E63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93711D-BE3C-199F-908B-B11CDA17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EF22CE-57E5-2F80-D7E6-7D4281E56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862A9-4BC8-4F87-8847-4BC948F7C0B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1777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49866C-7ED1-479A-7F57-1EDF25BAA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9AC11-F58B-4B0F-9D3E-99DF5925999E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789B44-A848-9CB8-99DA-6AA945C69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962D29-82CF-37FA-C934-3BCC8070D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E8DB9-1279-43FC-8078-20849B0626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05950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3BF33CF9-3BE7-2CC7-BBE6-5CA9F2243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B8D00-47AD-400A-AA66-CDB7A8731C6A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0545855A-1A08-B4B0-8B50-34D7E1C16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4FE7046A-32E6-A9C0-E0E5-7A6BB7E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55A0E-5AF9-43D9-94B1-591D6903B26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5944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0AC1083A-D345-2A3C-3D3F-057E97D02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7FD9-E291-46ED-BB72-EBC398CE34B9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2A8CB79C-318B-E0BC-49D6-82FF1A91E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204BE281-E17B-B892-1D2C-ED395D393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E06AE-0165-4E4F-BC05-139EAF18DD2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4197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EAB95B83-6622-8E1F-D529-ED7F7BB7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C06E9-33BD-42AE-AD91-F7579BFB510D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2EED34F1-A641-F29B-F845-119272481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FA64BC3-C965-A9D1-4500-BC8957DBA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54B6F-F974-4784-9031-639C47D6EB8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19342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F2C2A802-4A82-0489-1B6B-8CDB4CB17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B3C85-5E5F-4B70-A1E6-1673D7A6EFDC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5695DB37-FF0D-3A9B-E97D-F903D60B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BCCB1E1A-8989-5D61-66E2-23D0E31E2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DD003-3574-46B5-BF1F-35F4A5DE566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5684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9CCB01C1-A02B-1495-78A8-5A1AF0F4F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F0097-531F-48EF-AE1B-5203877F87D8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B568581-EB18-5459-17CD-45F4C787F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FC8432A-1100-EC1C-4218-08A7D8D75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1D7AE-957B-4FA6-B558-192E9DC39F7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7802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2CB4362C-E53A-AEB2-569D-7EEE046FE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F145D-92F2-4FC2-823E-7D8C6EA95D74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BC232F4-428F-308C-0940-6BF00055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1317F513-37CA-12F4-E160-86FC84706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4DCC3-CDCA-49F4-A930-E841C10327C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6389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37D77737-D1D2-D525-0A76-78DC33BC57A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1C4EE239-B23D-CFDD-D232-0C15DFAF64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E2D345-FDB4-ACC0-130F-52D512F32A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7FDA86-9DF6-4B8B-A306-52275DD53307}" type="datetimeFigureOut">
              <a:rPr lang="nl-NL"/>
              <a:pPr>
                <a:defRPr/>
              </a:pPr>
              <a:t>18-9-2025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3D767D-4A71-EF60-F5ED-A7487C81CD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A1FE8F-A1E9-09F4-D84A-55423FEC0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13F7695-7DF1-44B6-B125-4A0C59990E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chatgpt.com/c/68cbb982-02c4-8323-ba7d-4aa93db2538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AAEF8B-EA2D-8DE6-6B7C-0BF4532A4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EDA35574-4BC0-A5FF-5A05-AA1DEDEE5EA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E1FA4D28-E64C-9B4B-9D00-4A182B5C3BE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90588" y="4408488"/>
            <a:ext cx="3475037" cy="19050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46DF3EF2-B29B-F6CA-A511-8E048BB1B913}"/>
              </a:ext>
            </a:extLst>
          </p:cNvPr>
          <p:cNvSpPr/>
          <p:nvPr/>
        </p:nvSpPr>
        <p:spPr>
          <a:xfrm>
            <a:off x="652463" y="4159250"/>
            <a:ext cx="3971925" cy="539750"/>
          </a:xfrm>
          <a:prstGeom prst="ellipse">
            <a:avLst/>
          </a:prstGeom>
          <a:solidFill>
            <a:srgbClr val="2936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3077" name="Ondertitel 2">
            <a:extLst>
              <a:ext uri="{FF2B5EF4-FFF2-40B4-BE49-F238E27FC236}">
                <a16:creationId xmlns:a16="http://schemas.microsoft.com/office/drawing/2014/main" id="{85A0A8E9-DFC4-C5E3-0C23-3003EEBE18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14350" y="4408488"/>
            <a:ext cx="6745288" cy="2152650"/>
          </a:xfrm>
        </p:spPr>
        <p:txBody>
          <a:bodyPr/>
          <a:lstStyle/>
          <a:p>
            <a:pPr algn="l" eaLnBrk="1" hangingPunct="1"/>
            <a:endParaRPr lang="nl-NL" altLang="nl-NL" dirty="0"/>
          </a:p>
          <a:p>
            <a:pPr eaLnBrk="1" hangingPunct="1"/>
            <a:r>
              <a:rPr lang="nl-NL" altLang="nl-NL" sz="3200" b="1" dirty="0">
                <a:solidFill>
                  <a:schemeClr val="bg1"/>
                </a:solidFill>
              </a:rPr>
              <a:t>Technical Talents</a:t>
            </a:r>
            <a:endParaRPr lang="nl-NL" altLang="nl-NL" sz="32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eaLnBrk="1" hangingPunct="1"/>
            <a:r>
              <a:rPr lang="nl-NL" altLang="nl-NL" sz="2800" b="1" dirty="0">
                <a:solidFill>
                  <a:schemeClr val="bg1"/>
                </a:solidFill>
              </a:rPr>
              <a:t>Technische Interne HRO Opleiding</a:t>
            </a:r>
            <a:endParaRPr lang="nl-NL" altLang="nl-NL" sz="28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355A185-988B-5C70-F919-9CFF0D294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563" y="1038225"/>
            <a:ext cx="2847975" cy="284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1EE7252-6384-57D9-9487-EDDA25C4A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3397" y="725556"/>
            <a:ext cx="5406887" cy="5406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6435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5B44F5-CB69-A95D-B02F-2DF4D8198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Afbeelding 1">
            <a:extLst>
              <a:ext uri="{FF2B5EF4-FFF2-40B4-BE49-F238E27FC236}">
                <a16:creationId xmlns:a16="http://schemas.microsoft.com/office/drawing/2014/main" id="{4E746743-AA4F-D75B-D603-0CE6F3896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5">
            <a:extLst>
              <a:ext uri="{FF2B5EF4-FFF2-40B4-BE49-F238E27FC236}">
                <a16:creationId xmlns:a16="http://schemas.microsoft.com/office/drawing/2014/main" id="{3774216F-04BD-6169-01EA-60F97FB30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0245" name="Tekstvak 6">
            <a:extLst>
              <a:ext uri="{FF2B5EF4-FFF2-40B4-BE49-F238E27FC236}">
                <a16:creationId xmlns:a16="http://schemas.microsoft.com/office/drawing/2014/main" id="{C0BCB5C5-1409-7499-C05D-82CE4DF7B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sz="1800" b="1" dirty="0">
                <a:solidFill>
                  <a:srgbClr val="FFFF00"/>
                </a:solidFill>
                <a:latin typeface="Arial"/>
                <a:cs typeface="Arial"/>
              </a:rPr>
              <a:t>⚙️ Kleppen, ventielen &amp; afsluiters – Basisvragen</a:t>
            </a:r>
            <a:endParaRPr lang="nl-NL" b="1" dirty="0">
              <a:solidFill>
                <a:srgbClr val="FFFF00"/>
              </a:solidFill>
              <a:latin typeface="Arial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Hoe werken ze?</a:t>
            </a:r>
            <a:endParaRPr lang="nl-NL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Vraag: Waarvoor dienen kleppen/ventielen/afsluiters?</a:t>
            </a:r>
            <a:endParaRPr lang="nl-NL" dirty="0"/>
          </a:p>
          <a:p>
            <a:pPr>
              <a:lnSpc>
                <a:spcPct val="100000"/>
              </a:lnSpc>
              <a:buNone/>
            </a:pP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: Ze regelen of stoppen de doorstroming van lucht, gas of vloeistof.</a:t>
            </a:r>
            <a:endParaRPr lang="nl-NL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nl-NL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Onderhoud</a:t>
            </a:r>
            <a:endParaRPr lang="nl-NL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Vraag: Hoe merk je dat er een probleem is?</a:t>
            </a:r>
            <a:endParaRPr lang="nl-NL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: Lekken, drukverlies of ze sluiten niet goed meer.</a:t>
            </a:r>
            <a:endParaRPr lang="nl-NL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nl-NL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Vervangen</a:t>
            </a:r>
            <a:endParaRPr lang="nl-NL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Vraag: Hoe vervang je een defecte afsluiter/ventiel?</a:t>
            </a:r>
            <a:endParaRPr lang="nl-NL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: Installatie veilig stilzetten, druk aflaten, oud onderdeel verwijderen, nieuw plaatsen en testen.</a:t>
            </a:r>
            <a:endParaRPr lang="nl-NL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endParaRPr lang="nl-NL" sz="1800" dirty="0">
              <a:solidFill>
                <a:schemeClr val="bg1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38F85935-E1A1-BF45-19DA-60E157B42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49" y="425450"/>
            <a:ext cx="9819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Kleppen, ventielen &amp; afsluiters</a:t>
            </a:r>
            <a:r>
              <a:rPr lang="nl-NL" altLang="nl-NL" sz="1600" b="1" dirty="0">
                <a:solidFill>
                  <a:schemeClr val="bg1"/>
                </a:solidFill>
              </a:rPr>
              <a:t>  </a:t>
            </a:r>
            <a:endParaRPr lang="nl-NL" altLang="nl-NL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29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1">
            <a:extLst>
              <a:ext uri="{FF2B5EF4-FFF2-40B4-BE49-F238E27FC236}">
                <a16:creationId xmlns:a16="http://schemas.microsoft.com/office/drawing/2014/main" id="{C216C0C1-47B1-E483-4CCE-7FDA8934F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>
            <a:extLst>
              <a:ext uri="{FF2B5EF4-FFF2-40B4-BE49-F238E27FC236}">
                <a16:creationId xmlns:a16="http://schemas.microsoft.com/office/drawing/2014/main" id="{6D605873-01A1-FB0F-1817-B5007B9E3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2293" name="Tekstvak 6">
            <a:extLst>
              <a:ext uri="{FF2B5EF4-FFF2-40B4-BE49-F238E27FC236}">
                <a16:creationId xmlns:a16="http://schemas.microsoft.com/office/drawing/2014/main" id="{E4179AA3-51D9-C2F6-E155-657766620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" y="1335881"/>
            <a:ext cx="10493375" cy="484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altLang="nl-NL" sz="1800" b="1">
                <a:solidFill>
                  <a:srgbClr val="FFFF00"/>
                </a:solidFill>
                <a:latin typeface="Arial"/>
                <a:cs typeface="Arial"/>
              </a:rPr>
              <a:t>Overbrengingen: 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👉 Systemen die kracht of beweging van een motor naar een machine doorgeven.</a:t>
            </a:r>
            <a:br>
              <a:rPr lang="nl-NL" sz="18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     Vergelijk: de ketting van een fiets brengt kracht van je benen naar het wiel.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👉 </a:t>
            </a:r>
            <a:r>
              <a:rPr lang="nl-NL" sz="1800" b="1">
                <a:solidFill>
                  <a:schemeClr val="bg1"/>
                </a:solidFill>
                <a:latin typeface="Arial"/>
                <a:cs typeface="Arial"/>
              </a:rPr>
              <a:t>Veel voorkomende types in de industrie:</a:t>
            </a:r>
            <a:endParaRPr lang="nl-NL" b="1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      Tandwielen → sterke en precieze overbrenging.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       Riemen &amp; kettingen → flexibel, zoals bij transportbanden of fietsen.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       Koppelingen → verbinden twee assen zodat ze samen draaien.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👉</a:t>
            </a:r>
            <a:r>
              <a:rPr lang="nl-NL" sz="1800" b="1">
                <a:solidFill>
                  <a:schemeClr val="bg1"/>
                </a:solidFill>
                <a:latin typeface="Arial"/>
                <a:cs typeface="Arial"/>
              </a:rPr>
              <a:t> Kortom: overbrengingen zorgen dat machines bewegen en blijven draaien.</a:t>
            </a:r>
            <a:endParaRPr lang="nl-NL" b="1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37389617-9FB6-1FFA-41EB-F233A28C2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Overbrengingen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7585CB-4067-94DF-7B52-094A10D73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7460" y="1711468"/>
            <a:ext cx="1922919" cy="1590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Afbeelding 11">
            <a:extLst>
              <a:ext uri="{FF2B5EF4-FFF2-40B4-BE49-F238E27FC236}">
                <a16:creationId xmlns:a16="http://schemas.microsoft.com/office/drawing/2014/main" id="{B57FC862-4375-DCCA-4FFB-7A128F3E6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3907" y="3431232"/>
            <a:ext cx="2259928" cy="1438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CD81513F-7FD8-C5CE-D3E9-72C235428B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2652" y="4867925"/>
            <a:ext cx="2004721" cy="1993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905907-32F9-A871-A25A-049EB29EF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1">
            <a:extLst>
              <a:ext uri="{FF2B5EF4-FFF2-40B4-BE49-F238E27FC236}">
                <a16:creationId xmlns:a16="http://schemas.microsoft.com/office/drawing/2014/main" id="{2D2942CA-3403-9DCD-1854-5A921D7A5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>
            <a:extLst>
              <a:ext uri="{FF2B5EF4-FFF2-40B4-BE49-F238E27FC236}">
                <a16:creationId xmlns:a16="http://schemas.microsoft.com/office/drawing/2014/main" id="{DD4E0161-3177-71C5-523D-7FE99200F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2293" name="Tekstvak 6">
            <a:extLst>
              <a:ext uri="{FF2B5EF4-FFF2-40B4-BE49-F238E27FC236}">
                <a16:creationId xmlns:a16="http://schemas.microsoft.com/office/drawing/2014/main" id="{513840AE-7699-4276-B448-69F8BA5CD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" y="1335881"/>
            <a:ext cx="10493375" cy="526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dirty="0">
                <a:latin typeface="Calibri"/>
                <a:ea typeface="Calibri"/>
                <a:cs typeface="Calibri"/>
              </a:rPr>
              <a:t>⚙️ </a:t>
            </a:r>
            <a:r>
              <a:rPr lang="nl-NL" sz="20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Overbrengingen – Basisvragen</a:t>
            </a:r>
            <a:endParaRPr lang="en-US" sz="2000" b="1" dirty="0">
              <a:solidFill>
                <a:srgbClr val="FFFF00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sz="2000" b="1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Hoe werken ze?</a:t>
            </a:r>
            <a:endParaRPr lang="nl-NL" dirty="0"/>
          </a:p>
          <a:p>
            <a:pPr marL="285750" indent="-285750">
              <a:buFont typeface="Arial"/>
              <a:buChar char="•"/>
            </a:pP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Wat doet een overbrenging?</a:t>
            </a:r>
            <a:endParaRPr lang="nl-NL" dirty="0"/>
          </a:p>
          <a:p>
            <a:pPr marL="285750" indent="-285750">
              <a:buFont typeface="Arial"/>
              <a:buChar char="•"/>
            </a:pPr>
            <a:r>
              <a:rPr lang="nl-NL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Brengt kracht of beweging van een motor naar een machine.</a:t>
            </a: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nl-NL" sz="1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Onderhoud</a:t>
            </a: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Hoe merk je slijtage aan een overbrenging?</a:t>
            </a: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Geluid, trillingen, slippen of ongelijk lopen.</a:t>
            </a: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nl-NL" sz="1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Vervangen</a:t>
            </a: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Hoe vervang je een versleten riem of ketting?</a:t>
            </a: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Machine veilig stilzetten, oude riem/ketting verwijderen, nieuwe correct monteren en spannen.</a:t>
            </a:r>
            <a:endParaRPr lang="nl-NL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A9E71FE9-0B31-B1E3-B480-0FC97E10E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Overbrengingen </a:t>
            </a:r>
          </a:p>
        </p:txBody>
      </p:sp>
    </p:spTree>
    <p:extLst>
      <p:ext uri="{BB962C8B-B14F-4D97-AF65-F5344CB8AC3E}">
        <p14:creationId xmlns:p14="http://schemas.microsoft.com/office/powerpoint/2010/main" val="401313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1">
            <a:extLst>
              <a:ext uri="{FF2B5EF4-FFF2-40B4-BE49-F238E27FC236}">
                <a16:creationId xmlns:a16="http://schemas.microsoft.com/office/drawing/2014/main" id="{7E4137C4-6E56-F218-EA42-A33C8B5B7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5">
            <a:extLst>
              <a:ext uri="{FF2B5EF4-FFF2-40B4-BE49-F238E27FC236}">
                <a16:creationId xmlns:a16="http://schemas.microsoft.com/office/drawing/2014/main" id="{839E011B-CA05-64AD-87F0-64024A9E2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3317" name="Tekstvak 6">
            <a:extLst>
              <a:ext uri="{FF2B5EF4-FFF2-40B4-BE49-F238E27FC236}">
                <a16:creationId xmlns:a16="http://schemas.microsoft.com/office/drawing/2014/main" id="{809A66D2-A8F8-983B-00B5-4F7082B8D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70" y="1079387"/>
            <a:ext cx="10493375" cy="318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altLang="nl-NL" sz="1800" b="1" dirty="0">
                <a:solidFill>
                  <a:srgbClr val="FFFF00"/>
                </a:solidFill>
                <a:latin typeface="Arial"/>
                <a:cs typeface="Arial"/>
              </a:rPr>
              <a:t>Pneumatica: </a:t>
            </a:r>
            <a:endParaRPr lang="nl-NL" altLang="nl-NL" sz="18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>
              <a:buNone/>
            </a:pP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Wat is pneumatiek?</a:t>
            </a:r>
            <a:b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👉 Werken met lucht onder druk</a:t>
            </a: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om machines en onderdelen te bewegen.</a:t>
            </a:r>
            <a:b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👉 Vergelijk: zoals een fietspomp lucht indrukt, maar dan om cilinders of kleppen aan te sturen.</a:t>
            </a:r>
            <a:endParaRPr lang="nl-NL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1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Waar gebruikt?</a:t>
            </a:r>
            <a:b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👉 In fabrieken voor transportbanden, liften, robots, verpakkingsmachines.</a:t>
            </a:r>
            <a:b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👉 Populair omdat het snel, veilig en proper</a:t>
            </a:r>
            <a:r>
              <a:rPr lang="nl-NL" sz="18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is (geen olie, enkel lucht).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endParaRPr 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F8B10F62-678D-282E-2A9D-69EE31798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Pneumatica </a:t>
            </a:r>
          </a:p>
        </p:txBody>
      </p:sp>
      <p:pic>
        <p:nvPicPr>
          <p:cNvPr id="4" name="Afbeelding 10">
            <a:extLst>
              <a:ext uri="{FF2B5EF4-FFF2-40B4-BE49-F238E27FC236}">
                <a16:creationId xmlns:a16="http://schemas.microsoft.com/office/drawing/2014/main" id="{CDC97F6B-ADB2-0D1D-F7D5-3AA1F2A36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67" y="4128181"/>
            <a:ext cx="5043261" cy="272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C41D69-681C-1762-2147-D74E8B010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1">
            <a:extLst>
              <a:ext uri="{FF2B5EF4-FFF2-40B4-BE49-F238E27FC236}">
                <a16:creationId xmlns:a16="http://schemas.microsoft.com/office/drawing/2014/main" id="{6843D446-FB93-40C8-AF62-EB42ABD02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5">
            <a:extLst>
              <a:ext uri="{FF2B5EF4-FFF2-40B4-BE49-F238E27FC236}">
                <a16:creationId xmlns:a16="http://schemas.microsoft.com/office/drawing/2014/main" id="{42711C2B-BE23-DBED-BC41-FF732DB45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3317" name="Tekstvak 6">
            <a:extLst>
              <a:ext uri="{FF2B5EF4-FFF2-40B4-BE49-F238E27FC236}">
                <a16:creationId xmlns:a16="http://schemas.microsoft.com/office/drawing/2014/main" id="{57F4C6E9-7D0A-6198-F7FF-A66C0C189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" y="1264444"/>
            <a:ext cx="10493375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/>
                <a:cs typeface="Arial"/>
              </a:rPr>
              <a:t>❓</a:t>
            </a:r>
            <a:r>
              <a:rPr lang="nl-NL" altLang="nl-NL" sz="2000" b="1" dirty="0">
                <a:solidFill>
                  <a:srgbClr val="FFFF00"/>
                </a:solidFill>
                <a:latin typeface="Arial"/>
                <a:cs typeface="Arial"/>
              </a:rPr>
              <a:t> Pneumatica – Basisvragen</a:t>
            </a:r>
            <a:endParaRPr lang="nl-NL" sz="2000" b="1" dirty="0">
              <a:solidFill>
                <a:srgbClr val="FFFF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Hoe werkt het?</a:t>
            </a:r>
            <a:endParaRPr lang="nl-NL" b="1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Vraag: </a:t>
            </a:r>
            <a:r>
              <a:rPr lang="nl-NL" sz="1800" dirty="0">
                <a:solidFill>
                  <a:srgbClr val="FFFFFF"/>
                </a:solidFill>
                <a:latin typeface="Arial"/>
                <a:cs typeface="Arial"/>
              </a:rPr>
              <a:t>Wat 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doet pneumatiek in </a:t>
            </a:r>
            <a:r>
              <a:rPr lang="nl-NL" sz="1800" dirty="0">
                <a:solidFill>
                  <a:srgbClr val="FFFFFF"/>
                </a:solidFill>
                <a:latin typeface="Arial"/>
                <a:cs typeface="Arial"/>
              </a:rPr>
              <a:t>een 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machine?</a:t>
            </a: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 Zet samengeperste lucht om in beweging (duwen, trekken, klemmen).</a:t>
            </a:r>
            <a:endParaRPr lang="nl-NL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sz="1800" b="1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Onderhoud</a:t>
            </a:r>
            <a:endParaRPr lang="nl-NL" b="1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Vraag: Hoe merk je problemen met pneumatiek?</a:t>
            </a: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: Luchtlekken, drukverlies, trage of haperende bewegingen.</a:t>
            </a:r>
            <a:endParaRPr lang="nl-NL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sz="1800" b="1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Vervangen</a:t>
            </a:r>
            <a:endParaRPr lang="nl-NL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nl-NL" sz="1800" dirty="0">
                <a:solidFill>
                  <a:srgbClr val="FFFFFF"/>
                </a:solidFill>
                <a:latin typeface="Arial"/>
                <a:cs typeface="Arial"/>
              </a:rPr>
              <a:t>Vraag: Hoe vervang je een defecte slang of ventiel?</a:t>
            </a:r>
            <a:endParaRPr lang="nl-NL" dirty="0"/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nl-NL" sz="1800" dirty="0" err="1">
                <a:solidFill>
                  <a:srgbClr val="FFFFFF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 Druk aflaten, kapot onderdeel losmaken, nieuw plaatsen en testen op lekken.</a:t>
            </a:r>
            <a:endParaRPr lang="nl-NL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E5B285A5-9021-FB2B-5E1C-58F93A745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Pneumatiek</a:t>
            </a:r>
          </a:p>
        </p:txBody>
      </p:sp>
    </p:spTree>
    <p:extLst>
      <p:ext uri="{BB962C8B-B14F-4D97-AF65-F5344CB8AC3E}">
        <p14:creationId xmlns:p14="http://schemas.microsoft.com/office/powerpoint/2010/main" val="4029673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B03C94-3594-AD86-1F25-CA6198C92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1">
            <a:extLst>
              <a:ext uri="{FF2B5EF4-FFF2-40B4-BE49-F238E27FC236}">
                <a16:creationId xmlns:a16="http://schemas.microsoft.com/office/drawing/2014/main" id="{AF4C8D56-6D64-0DA2-A97F-30F2A17AE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5">
            <a:extLst>
              <a:ext uri="{FF2B5EF4-FFF2-40B4-BE49-F238E27FC236}">
                <a16:creationId xmlns:a16="http://schemas.microsoft.com/office/drawing/2014/main" id="{8671C850-8004-76A3-3180-FCB6AB312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3317" name="Tekstvak 6">
            <a:extLst>
              <a:ext uri="{FF2B5EF4-FFF2-40B4-BE49-F238E27FC236}">
                <a16:creationId xmlns:a16="http://schemas.microsoft.com/office/drawing/2014/main" id="{FA5FB6FD-706B-9968-E4EF-552D4EB3F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70" y="1079387"/>
            <a:ext cx="10493375" cy="355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altLang="nl-NL" sz="1800" b="1">
                <a:solidFill>
                  <a:srgbClr val="FFFF00"/>
                </a:solidFill>
                <a:latin typeface="Arial"/>
                <a:cs typeface="Arial"/>
              </a:rPr>
              <a:t>Hydraulica: </a:t>
            </a: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  <a:cs typeface="Arial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Wat is hydraulica?</a:t>
            </a:r>
            <a:b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👉 Werken met vloeistof onder druk (meestal olie) om kracht en beweging te maken.</a:t>
            </a:r>
            <a:b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👉 Vergelijk: zoals bij een </a:t>
            </a:r>
            <a:r>
              <a:rPr lang="nl-NL" sz="18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autorem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je duwt op het pedaal, olie zet druk door en de remmen klemmen.</a:t>
            </a:r>
            <a:endParaRPr lang="nl-NL">
              <a:solidFill>
                <a:schemeClr val="bg1"/>
              </a:solidFill>
            </a:endParaRPr>
          </a:p>
          <a:p>
            <a:pPr>
              <a:buNone/>
            </a:pPr>
            <a:endParaRPr lang="nl-NL" sz="1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Waar gebruikt?</a:t>
            </a:r>
            <a:b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👉 In heftrucks, kranen, graafmachines, persen, liften.</a:t>
            </a:r>
            <a:b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👉 Sterk systeem omdat vloeistof bijna niet samendrukbaar is → dus veel kracht mogelijk.</a:t>
            </a:r>
            <a:endParaRPr lang="nl-NL">
              <a:solidFill>
                <a:schemeClr val="bg1"/>
              </a:solidFill>
            </a:endParaRPr>
          </a:p>
          <a:p>
            <a:pPr>
              <a:buNone/>
            </a:pPr>
            <a:endParaRPr lang="nl-NL" sz="18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endParaRPr 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00ABDE73-413D-7DB4-C907-4CF26E144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</a:t>
            </a:r>
            <a:r>
              <a:rPr lang="nl-NL" altLang="nl-NL" sz="1800" b="1" dirty="0" err="1">
                <a:solidFill>
                  <a:schemeClr val="bg1"/>
                </a:solidFill>
              </a:rPr>
              <a:t>Hydraulic</a:t>
            </a:r>
            <a:endParaRPr lang="nl-NL" altLang="nl-NL" sz="1800" b="1" dirty="0">
              <a:solidFill>
                <a:schemeClr val="bg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5FC8E3B-7A49-7440-9DE8-31F72805C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13" y="3985306"/>
            <a:ext cx="4634820" cy="286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038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7566B-AC0D-C21E-A9D1-9EEE05B92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1">
            <a:extLst>
              <a:ext uri="{FF2B5EF4-FFF2-40B4-BE49-F238E27FC236}">
                <a16:creationId xmlns:a16="http://schemas.microsoft.com/office/drawing/2014/main" id="{55039F97-CCB5-82D8-ED39-14E6FE92E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>
            <a:extLst>
              <a:ext uri="{FF2B5EF4-FFF2-40B4-BE49-F238E27FC236}">
                <a16:creationId xmlns:a16="http://schemas.microsoft.com/office/drawing/2014/main" id="{73542CA0-C290-DE2F-59D0-5AF6987D9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2293" name="Tekstvak 6">
            <a:extLst>
              <a:ext uri="{FF2B5EF4-FFF2-40B4-BE49-F238E27FC236}">
                <a16:creationId xmlns:a16="http://schemas.microsoft.com/office/drawing/2014/main" id="{A9D28E7F-E0A3-65B7-B2B7-C97DED2E8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" y="1335881"/>
            <a:ext cx="10493375" cy="590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 dirty="0">
                <a:latin typeface="Calibri"/>
                <a:ea typeface="Calibri"/>
                <a:cs typeface="Calibri"/>
              </a:rPr>
              <a:t>❓ </a:t>
            </a:r>
            <a:r>
              <a:rPr lang="nl-NL" sz="20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Hydraulica – Basisvragen</a:t>
            </a:r>
            <a:endParaRPr lang="en-US" sz="2000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endParaRPr lang="nl-NL" sz="18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Hoe werkt het?</a:t>
            </a:r>
            <a:endParaRPr lang="nl-NL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 Wat doet hydraulica in een machine?</a:t>
            </a:r>
            <a:endParaRPr lang="nl-NL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Zet vloeistof onder druk om grote krachten en bewegingen te realiseren.</a:t>
            </a:r>
            <a:endParaRPr lang="nl-NL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20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Onderhoud</a:t>
            </a:r>
            <a:endParaRPr lang="nl-NL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 Hoe merk je problemen met hydraulica?</a:t>
            </a:r>
            <a:endParaRPr lang="nl-NL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Olielekken, drukverlies, schokken of trage beweging.</a:t>
            </a:r>
            <a:endParaRPr lang="nl-NL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20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Vervangen</a:t>
            </a:r>
            <a:endParaRPr lang="nl-NL" sz="20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 Hoe vervang je een defecte slang of cilinder?</a:t>
            </a:r>
            <a:endParaRPr lang="nl-NL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Druk aflaten, olie opvangen, onderdeel vervangen en opnieuw ontluchten.</a:t>
            </a:r>
            <a:endParaRPr lang="nl-NL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sz="2000" b="1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FBE3B450-B17C-EEB2-CD45-0CC671446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Hydraulica</a:t>
            </a:r>
          </a:p>
        </p:txBody>
      </p:sp>
    </p:spTree>
    <p:extLst>
      <p:ext uri="{BB962C8B-B14F-4D97-AF65-F5344CB8AC3E}">
        <p14:creationId xmlns:p14="http://schemas.microsoft.com/office/powerpoint/2010/main" val="3680281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84D30-E279-456C-F117-A9D4F6188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1">
            <a:extLst>
              <a:ext uri="{FF2B5EF4-FFF2-40B4-BE49-F238E27FC236}">
                <a16:creationId xmlns:a16="http://schemas.microsoft.com/office/drawing/2014/main" id="{EB4E5D94-B281-228B-61E2-2965238FB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vak 2">
            <a:extLst>
              <a:ext uri="{FF2B5EF4-FFF2-40B4-BE49-F238E27FC236}">
                <a16:creationId xmlns:a16="http://schemas.microsoft.com/office/drawing/2014/main" id="{9D464F88-67CD-432B-8B83-0B9878CD7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Technische Interne Opleiding: Elektriciteit </a:t>
            </a:r>
            <a:endParaRPr lang="nl-NL" altLang="nl-NL" sz="1800" b="1" dirty="0">
              <a:solidFill>
                <a:schemeClr val="bg1"/>
              </a:solidFill>
            </a:endParaRP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5B2F4E5B-C35F-CD15-E708-BCD017188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9221" name="Tekstvak 6">
            <a:extLst>
              <a:ext uri="{FF2B5EF4-FFF2-40B4-BE49-F238E27FC236}">
                <a16:creationId xmlns:a16="http://schemas.microsoft.com/office/drawing/2014/main" id="{9D207426-8593-4718-D002-C783C8E83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743" y="1070882"/>
            <a:ext cx="11124746" cy="677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>
                <a:latin typeface="Calibri"/>
                <a:ea typeface="Calibri"/>
                <a:cs typeface="Calibri"/>
              </a:rPr>
              <a:t>⚡</a:t>
            </a:r>
            <a:r>
              <a:rPr lang="nl-NL" sz="20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 Wat is Elektriciteit?</a:t>
            </a:r>
            <a:endParaRPr lang="en-US" sz="200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endParaRPr lang="nl-NL"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Elektriciteit is de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stroom van elektrische lading (elektronen)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door een geleider, meestal een koperen draad.</a:t>
            </a:r>
            <a:b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Het werkt zoals water in een leiding: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Spanning (Volt)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= de druk die de stroom voortduwt.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Stroom (Ampère)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= de hoeveelheid die vloeit.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Weerstand (Ohm, Ω)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= de tegenstand die de stroom afremt.</a:t>
            </a: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Vermogen (Watt)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= de kracht of energie die geleverd wordt.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1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Het is de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energiebron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die machines, motoren, verlichting en besturingen laat werken.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endParaRPr lang="nl-NL" sz="1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Concreet: een elektricien of elektrotechnieker legt kabels, sluit schakelkasten aan en zorgt dat installaties veilig functioneren.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Voorbeeld: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in een fabriek valt een productielijn uit → de elektrotechnieker controleert de zekeringen en PLC-sturing, vindt een kortsluiting en vervangt de beschadigde kabel.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nl-NL" sz="18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chemeClr val="bg1"/>
              </a:solidFill>
              <a:latin typeface="Arial" panose="020B0604020202020204" pitchFamily="34" charset="0"/>
              <a:ea typeface="Calibri"/>
              <a:cs typeface="Arial"/>
            </a:endParaRPr>
          </a:p>
          <a:p>
            <a:pPr marL="285750" indent="-285750">
              <a:lnSpc>
                <a:spcPct val="100000"/>
              </a:lnSpc>
              <a:buFont typeface="Calibri" panose="020B0604020202020204" pitchFamily="34" charset="0"/>
              <a:buChar char="-"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8472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1">
            <a:extLst>
              <a:ext uri="{FF2B5EF4-FFF2-40B4-BE49-F238E27FC236}">
                <a16:creationId xmlns:a16="http://schemas.microsoft.com/office/drawing/2014/main" id="{4DCD14E9-F682-F2A7-8945-6A4B55BE2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5">
            <a:extLst>
              <a:ext uri="{FF2B5EF4-FFF2-40B4-BE49-F238E27FC236}">
                <a16:creationId xmlns:a16="http://schemas.microsoft.com/office/drawing/2014/main" id="{FC78C02C-9C85-FBF7-8A38-3AC7083E1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8437" name="Rectangle 6">
            <a:extLst>
              <a:ext uri="{FF2B5EF4-FFF2-40B4-BE49-F238E27FC236}">
                <a16:creationId xmlns:a16="http://schemas.microsoft.com/office/drawing/2014/main" id="{90FF83B2-5D73-77FD-6F2B-39CB98109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638175"/>
            <a:ext cx="572452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42950" algn="ctr"/>
                <a:tab pos="1885950" algn="ctr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000">
                <a:latin typeface="Arial" panose="020B0604020202020204" pitchFamily="34" charset="0"/>
                <a:cs typeface="Times New Roman" panose="02020603050405020304" pitchFamily="18" charset="0"/>
              </a:rPr>
              <a:t>						</a:t>
            </a:r>
            <a:endParaRPr lang="nl-NL" altLang="nl-NL" sz="1800">
              <a:latin typeface="Arial" panose="020B0604020202020204" pitchFamily="34" charset="0"/>
            </a:endParaRPr>
          </a:p>
        </p:txBody>
      </p:sp>
      <p:sp>
        <p:nvSpPr>
          <p:cNvPr id="18438" name="Tekstvak 6">
            <a:extLst>
              <a:ext uri="{FF2B5EF4-FFF2-40B4-BE49-F238E27FC236}">
                <a16:creationId xmlns:a16="http://schemas.microsoft.com/office/drawing/2014/main" id="{87000979-42E5-E58B-2C3B-9DB2FACAC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995363"/>
            <a:ext cx="10493375" cy="962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600" b="1">
                <a:solidFill>
                  <a:srgbClr val="FFFF00"/>
                </a:solidFill>
                <a:latin typeface="Arial"/>
                <a:cs typeface="Arial"/>
              </a:rPr>
              <a:t>De Wet van Ohm:</a:t>
            </a:r>
            <a:br>
              <a:rPr lang="nl-NL" altLang="nl-NL" sz="1800"/>
            </a:br>
            <a:endParaRPr lang="nl-NL" altLang="nl-NL" sz="700">
              <a:solidFill>
                <a:schemeClr val="bg1"/>
              </a:solidFill>
              <a:latin typeface="Arial" panose="020B0604020202020204" pitchFamily="34" charset="0"/>
              <a:cs typeface="Arial"/>
            </a:endParaRPr>
          </a:p>
          <a:p>
            <a:pPr>
              <a:buNone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 Wet van Ohm legt het verband tussen </a:t>
            </a: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Spanning (Volt, V)</a:t>
            </a: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Stroom (Ampère, A)</a:t>
            </a: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en </a:t>
            </a: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Weerstand (Ohm, Ω)</a:t>
            </a: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</a:t>
            </a:r>
            <a:endParaRPr lang="nl-NL">
              <a:solidFill>
                <a:schemeClr val="bg1"/>
              </a:solidFill>
            </a:endParaRPr>
          </a:p>
          <a:p>
            <a:pPr>
              <a:buNone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 formule is:</a:t>
            </a:r>
            <a:endParaRPr lang="nl-NL">
              <a:solidFill>
                <a:schemeClr val="bg1"/>
              </a:solidFill>
            </a:endParaRPr>
          </a:p>
          <a:p>
            <a:pPr>
              <a:buNone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</a:t>
            </a: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 = I × R</a:t>
            </a:r>
            <a:endParaRPr lang="nl-NL" b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 = spanning (Volt)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 = stroom (Ampère)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 = weerstand (Ohm)</a:t>
            </a:r>
            <a:endParaRPr lang="nl-NL">
              <a:solidFill>
                <a:schemeClr val="bg1"/>
              </a:solidFill>
            </a:endParaRPr>
          </a:p>
          <a:p>
            <a:pPr>
              <a:buNone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Het principe: hoe meer weerstand er is, hoe minder stroom er vloeit bij dezelfde spanning.</a:t>
            </a:r>
            <a:b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Vergelijking: een waterleiding → de pompdruk is de spanning, de waterstroom is de stroom, en een nauwe buis is de weerstand.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Concreet gebruiken techniekers deze wet om te berekenen hoeveel stroom er loopt, welk kabeldikte nodig is, of waarom een zekering uitvalt.</a:t>
            </a:r>
            <a:endParaRPr lang="nl-NL">
              <a:solidFill>
                <a:schemeClr val="bg1"/>
              </a:solidFill>
            </a:endParaRPr>
          </a:p>
          <a:p>
            <a:pPr>
              <a:buNone/>
            </a:pPr>
            <a:r>
              <a:rPr lang="nl-NL" sz="16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Vermogensformule?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Deze formule geeft het </a:t>
            </a: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vermogen (P, in Watt)</a:t>
            </a: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weer dat een elektrisch toestel verbruikt of levert.</a:t>
            </a:r>
            <a:endParaRPr lang="nl-NL">
              <a:solidFill>
                <a:schemeClr val="bg1"/>
              </a:solidFill>
            </a:endParaRPr>
          </a:p>
          <a:p>
            <a:pPr>
              <a:buNone/>
            </a:pP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</a:t>
            </a: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 = U × I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 (Watt, W)</a:t>
            </a: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= vermogen = energie per seconde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 (Volt, V)</a:t>
            </a: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= spanning = de druk die stroom voortduwt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6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 (Ampère, A)</a:t>
            </a:r>
            <a:r>
              <a:rPr lang="nl-NL"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= stroom = de hoeveelheid die vloeit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>
                <a:solidFill>
                  <a:srgbClr val="FFFF00"/>
                </a:solidFill>
                <a:latin typeface="Arial"/>
                <a:cs typeface="Arial"/>
              </a:rPr>
              <a:t>Vermogen berekenen: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600">
                <a:solidFill>
                  <a:schemeClr val="bg1"/>
                </a:solidFill>
                <a:latin typeface="Arial"/>
                <a:cs typeface="Arial"/>
              </a:rPr>
              <a:t>Om het vermogen (uitgedrukt in watt) te berekenen, gebruik je de formule: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8439" name="Afbeelding 2">
            <a:extLst>
              <a:ext uri="{FF2B5EF4-FFF2-40B4-BE49-F238E27FC236}">
                <a16:creationId xmlns:a16="http://schemas.microsoft.com/office/drawing/2014/main" id="{3BB1CF99-2CF9-2705-A000-04D51246B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053" y="2097088"/>
            <a:ext cx="3008086" cy="172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Afbeelding 5">
            <a:extLst>
              <a:ext uri="{FF2B5EF4-FFF2-40B4-BE49-F238E27FC236}">
                <a16:creationId xmlns:a16="http://schemas.microsoft.com/office/drawing/2014/main" id="{C0D9F241-9708-76B8-7534-DA2A45401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57" y="5747657"/>
            <a:ext cx="436403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2">
            <a:extLst>
              <a:ext uri="{FF2B5EF4-FFF2-40B4-BE49-F238E27FC236}">
                <a16:creationId xmlns:a16="http://schemas.microsoft.com/office/drawing/2014/main" id="{DEBE53A0-F9A3-3535-DE64-B49509A87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Wet van Ohm en Vermogen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A529DA-476F-DC03-6AF1-7A250444F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1">
            <a:extLst>
              <a:ext uri="{FF2B5EF4-FFF2-40B4-BE49-F238E27FC236}">
                <a16:creationId xmlns:a16="http://schemas.microsoft.com/office/drawing/2014/main" id="{EBBEC94F-5AAB-6306-F94C-1DD3C1BC0E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5">
            <a:extLst>
              <a:ext uri="{FF2B5EF4-FFF2-40B4-BE49-F238E27FC236}">
                <a16:creationId xmlns:a16="http://schemas.microsoft.com/office/drawing/2014/main" id="{F631A194-4C60-A6C1-0E9C-DE4E6DFC9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3317" name="Tekstvak 6">
            <a:extLst>
              <a:ext uri="{FF2B5EF4-FFF2-40B4-BE49-F238E27FC236}">
                <a16:creationId xmlns:a16="http://schemas.microsoft.com/office/drawing/2014/main" id="{FF4470FB-EDCB-43A6-F661-D4E1BC9F2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" y="1264444"/>
            <a:ext cx="10493375" cy="465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2000" b="1">
                <a:solidFill>
                  <a:srgbClr val="FFFF00"/>
                </a:solidFill>
                <a:latin typeface="Arial"/>
                <a:cs typeface="Arial"/>
              </a:rPr>
              <a:t>⚡ Wat is een Elektromotor?</a:t>
            </a:r>
            <a:endParaRPr lang="en-US" sz="2000" b="1">
              <a:solidFill>
                <a:srgbClr val="FFFF00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nl-NL" sz="2000" b="1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Een elektromotor zet elektrische energie om in mechanische beweging.</a:t>
            </a:r>
            <a:br>
              <a:rPr lang="nl-NL" sz="20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 👉 Met andere woorden: stroom erin → draaiende kracht eruit.</a:t>
            </a:r>
            <a:endParaRPr lang="nl-NL" sz="20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nl-NL" sz="20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👉 Vergelijking: een mixer, een wasmachine of een ventilator. In de industrie: transportbanden, pompen, liften, machines.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nl-NL" sz="20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👉 Een motor werkt door een magneetveld dat de rotor doet draaien. Hoe sterker de    .  stroom, hoe meer kracht (koppel) de motor levert.</a:t>
            </a:r>
            <a:endParaRPr lang="nl-NL" sz="20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200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endParaRPr lang="nl-NL" alt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E8366AD7-601A-589B-A433-A9C5E1BC0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Elektromotor</a:t>
            </a: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C2DA5B3E-A234-08E8-DE12-612EE3216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729" y="5027291"/>
            <a:ext cx="5439699" cy="1766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15957C9-CCE8-C16F-F4E5-FE9A90D26A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9023" y="5027287"/>
            <a:ext cx="1842999" cy="1777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6881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054702-AECD-B420-5BBB-5248ED282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1">
            <a:extLst>
              <a:ext uri="{FF2B5EF4-FFF2-40B4-BE49-F238E27FC236}">
                <a16:creationId xmlns:a16="http://schemas.microsoft.com/office/drawing/2014/main" id="{7E355C5B-DED5-6384-5DA9-F07FB0D5EE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vak 2">
            <a:extLst>
              <a:ext uri="{FF2B5EF4-FFF2-40B4-BE49-F238E27FC236}">
                <a16:creationId xmlns:a16="http://schemas.microsoft.com/office/drawing/2014/main" id="{4D7B311D-296A-B28D-E7C2-3E8D1CCB4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Technische Interne Opleiding: HRO</a:t>
            </a: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2843A78D-1267-678F-B309-D1426ACD8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9221" name="Tekstvak 6">
            <a:extLst>
              <a:ext uri="{FF2B5EF4-FFF2-40B4-BE49-F238E27FC236}">
                <a16:creationId xmlns:a16="http://schemas.microsoft.com/office/drawing/2014/main" id="{7E514217-B2F7-6924-1BE6-52F35785F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427" y="1402659"/>
            <a:ext cx="11244330" cy="403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cs typeface="Arial"/>
              </a:rPr>
              <a:t>Rol van een HRO binnen Technical </a:t>
            </a:r>
            <a:r>
              <a:rPr lang="nl-NL" sz="1800" b="1" err="1">
                <a:solidFill>
                  <a:srgbClr val="FFFF00"/>
                </a:solidFill>
                <a:latin typeface="Arial"/>
                <a:cs typeface="Arial"/>
              </a:rPr>
              <a:t>Talents</a:t>
            </a:r>
            <a:r>
              <a:rPr lang="nl-NL" sz="1800" b="1">
                <a:solidFill>
                  <a:srgbClr val="FFFF00"/>
                </a:solidFill>
                <a:latin typeface="Arial"/>
                <a:cs typeface="Arial"/>
              </a:rPr>
              <a:t>: </a:t>
            </a:r>
          </a:p>
          <a:p>
            <a:pPr marL="285750" indent="-285750">
              <a:lnSpc>
                <a:spcPct val="100000"/>
              </a:lnSpc>
            </a:pPr>
            <a:endParaRPr lang="nl-NL" sz="1800" b="1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Sleutelrol in matching → ondersteunt bij het koppelen van juiste kandidaten aan vacatures.</a:t>
            </a:r>
            <a:endParaRPr lang="en-US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Kandidaat gericht → begeleidt kandidaten tijdens het selectie- en instroomproces.</a:t>
            </a:r>
            <a:endParaRPr lang="nl-NL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Taalbrug HR ↔ Techniek → begrijpt de basis van technische profielen en vertaalt die naar HR-taal.</a:t>
            </a:r>
            <a:endParaRPr lang="nl-NL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Screening &amp; CV-analyse → herkent opleidingen, certificaten en sleutelwoorden in </a:t>
            </a:r>
            <a:r>
              <a:rPr lang="nl-NL" sz="1800" err="1">
                <a:solidFill>
                  <a:schemeClr val="bg1"/>
                </a:solidFill>
                <a:latin typeface="Arial"/>
                <a:cs typeface="Arial"/>
              </a:rPr>
              <a:t>CV’s</a:t>
            </a: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nl-NL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Ondersteunend intern → werkt samen met accountmanagers en technische collega’s voor de juiste inschatting van profielen.</a:t>
            </a:r>
            <a:endParaRPr lang="nl-NL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Procesbewaker → waakt mee over een vlot en professioneel rekruteringsproces.</a:t>
            </a:r>
            <a:endParaRPr lang="nl-NL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1444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F07D66-6717-FE26-C362-33F7248A0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1">
            <a:extLst>
              <a:ext uri="{FF2B5EF4-FFF2-40B4-BE49-F238E27FC236}">
                <a16:creationId xmlns:a16="http://schemas.microsoft.com/office/drawing/2014/main" id="{35C42387-8C16-2CD1-9303-1AB791AEA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>
            <a:extLst>
              <a:ext uri="{FF2B5EF4-FFF2-40B4-BE49-F238E27FC236}">
                <a16:creationId xmlns:a16="http://schemas.microsoft.com/office/drawing/2014/main" id="{2EB106CE-1D89-87A1-DF37-139AED499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2293" name="Tekstvak 6">
            <a:extLst>
              <a:ext uri="{FF2B5EF4-FFF2-40B4-BE49-F238E27FC236}">
                <a16:creationId xmlns:a16="http://schemas.microsoft.com/office/drawing/2014/main" id="{DC50712A-1A1B-7A39-23A9-BDEE1B127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" y="1335881"/>
            <a:ext cx="10493375" cy="60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 sz="2000" b="1" dirty="0">
                <a:solidFill>
                  <a:srgbClr val="FFFF00"/>
                </a:solidFill>
                <a:latin typeface="Arial"/>
                <a:ea typeface="Calibri"/>
                <a:cs typeface="Arial"/>
              </a:rPr>
              <a:t>⚡ </a:t>
            </a:r>
            <a:r>
              <a:rPr lang="nl-NL" sz="20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Elektromotor – Basisvragen</a:t>
            </a:r>
            <a:endParaRPr lang="en-US" dirty="0">
              <a:ea typeface="Calibri"/>
              <a:cs typeface="Calibri"/>
            </a:endParaRPr>
          </a:p>
          <a:p>
            <a:pPr>
              <a:buNone/>
            </a:pPr>
            <a:r>
              <a:rPr lang="nl-NL" sz="2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Hoe werkt het?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/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 Wat doet een elektromotor?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/>
            <a:r>
              <a:rPr lang="nl-NL" sz="200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Zet elektriciteit om in draaiende beweging.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/>
            <a:endParaRPr lang="nl-NL" sz="20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Onderhoud / controle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/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 Hoe merk je dat een elektromotor problemen heeft?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/>
            <a:r>
              <a:rPr lang="nl-NL" sz="200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Ongewone trillingen, lawaai, te warme behuizing of geur van verbrande isolatie.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/>
            <a:endParaRPr lang="nl-NL" sz="20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Vervangen / toepassing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/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 Hoe pak je het vervangen of herstellen van een motor aan?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/>
            <a:r>
              <a:rPr lang="nl-NL" sz="200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Voeding uitschakelen, motor loskoppelen, nieuwe motor monteren en testen (draairichting en belasting controleren).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endParaRPr lang="nl-NL" sz="2000" b="1" dirty="0">
              <a:solidFill>
                <a:srgbClr val="FFFF00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sz="2000" b="1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F95AA2E8-5C8B-F4E7-9D5B-4712D9CB8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Elektromotor</a:t>
            </a:r>
          </a:p>
        </p:txBody>
      </p:sp>
    </p:spTree>
    <p:extLst>
      <p:ext uri="{BB962C8B-B14F-4D97-AF65-F5344CB8AC3E}">
        <p14:creationId xmlns:p14="http://schemas.microsoft.com/office/powerpoint/2010/main" val="225711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C77A16-05EC-E660-243F-1C9C97408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1">
            <a:extLst>
              <a:ext uri="{FF2B5EF4-FFF2-40B4-BE49-F238E27FC236}">
                <a16:creationId xmlns:a16="http://schemas.microsoft.com/office/drawing/2014/main" id="{C5B17494-8C67-5EEC-40C8-D2317DF6E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5">
            <a:extLst>
              <a:ext uri="{FF2B5EF4-FFF2-40B4-BE49-F238E27FC236}">
                <a16:creationId xmlns:a16="http://schemas.microsoft.com/office/drawing/2014/main" id="{C68F1E7F-3D72-EFF9-D2CE-0823A9846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3317" name="Tekstvak 6">
            <a:extLst>
              <a:ext uri="{FF2B5EF4-FFF2-40B4-BE49-F238E27FC236}">
                <a16:creationId xmlns:a16="http://schemas.microsoft.com/office/drawing/2014/main" id="{AC12DE2F-F8C3-A8B5-7C13-FA6E2591C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" y="1264444"/>
            <a:ext cx="10493375" cy="4344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2000" b="1">
                <a:solidFill>
                  <a:srgbClr val="FFFF00"/>
                </a:solidFill>
                <a:latin typeface="Arial"/>
                <a:cs typeface="Arial"/>
              </a:rPr>
              <a:t>⚡ Wat is een Ster-Driehoekschakeling?</a:t>
            </a:r>
            <a:endParaRPr lang="en-US" sz="2000" b="1">
              <a:solidFill>
                <a:srgbClr val="FFFF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Een ster-driehoekschakeling is een manier om grote elektromotoren veilig te starten.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👉 Waarom?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Bij het opstarten vraagt een motor heel veel stroom.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Om te vermijden dat de zekeringen springen of kabels te warm worden, start men de motor eerst in ster (lagere spanning per wikkeling, dus lagere startstroom).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Daarna schakelt men over naar driehoek (volle spanning, motor levert zijn volle kracht).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Vergelijking: je trekt een auto niet meteen in de 5e versnelling op, je start zachtjes in 1e versnelling en schakelt pas later door.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endParaRPr lang="nl-NL" sz="2000" b="1">
              <a:solidFill>
                <a:srgbClr val="FFFF00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endParaRPr lang="nl-NL" alt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9BC6CCE2-0C28-3B7F-1906-851058E14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Ster Driehoek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4886BE-A432-5913-8B4A-437EA40AF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327" y="4541385"/>
            <a:ext cx="6429374" cy="231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67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E2B44B-1689-B666-C206-76F638D7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1">
            <a:extLst>
              <a:ext uri="{FF2B5EF4-FFF2-40B4-BE49-F238E27FC236}">
                <a16:creationId xmlns:a16="http://schemas.microsoft.com/office/drawing/2014/main" id="{39F2D894-F5BC-A23F-6A50-F04EFAD6A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>
            <a:extLst>
              <a:ext uri="{FF2B5EF4-FFF2-40B4-BE49-F238E27FC236}">
                <a16:creationId xmlns:a16="http://schemas.microsoft.com/office/drawing/2014/main" id="{3AA8294C-6C1C-3049-B0F8-B0A64DA82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2293" name="Tekstvak 6">
            <a:extLst>
              <a:ext uri="{FF2B5EF4-FFF2-40B4-BE49-F238E27FC236}">
                <a16:creationId xmlns:a16="http://schemas.microsoft.com/office/drawing/2014/main" id="{D3E9C73D-3B36-A109-6901-029D32506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" y="1335881"/>
            <a:ext cx="10493375" cy="6627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 sz="2000" b="1">
                <a:solidFill>
                  <a:srgbClr val="FFFF00"/>
                </a:solidFill>
                <a:latin typeface="Arial"/>
                <a:ea typeface="Calibri"/>
                <a:cs typeface="Arial"/>
              </a:rPr>
              <a:t>⚡ Ster-Driehoek – Basisvragen</a:t>
            </a:r>
            <a:endParaRPr lang="en-US">
              <a:latin typeface="Arial"/>
              <a:ea typeface="Calibri"/>
              <a:cs typeface="Arial"/>
            </a:endParaRPr>
          </a:p>
          <a:p>
            <a:pPr>
              <a:buNone/>
            </a:pPr>
            <a:endParaRPr lang="nl-NL" sz="20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>
              <a:buNone/>
            </a:pPr>
            <a:r>
              <a:rPr lang="nl-NL" sz="20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Hoe werkt het?</a:t>
            </a:r>
            <a:endParaRPr lang="nl-NL" b="1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/>
            <a:r>
              <a:rPr lang="nl-NL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Vraag: Waarom gebruikt men een ster-driehoekschakeling?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/>
            <a:r>
              <a:rPr lang="nl-NL" sz="2000" err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Antw</a:t>
            </a:r>
            <a:r>
              <a:rPr lang="nl-NL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: Om de startstroom te beperken bij grote motoren.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/>
            <a:endParaRPr lang="nl-NL" sz="20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>
              <a:buNone/>
            </a:pPr>
            <a:r>
              <a:rPr lang="nl-NL" sz="20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Onderhoud / controle</a:t>
            </a:r>
            <a:endParaRPr lang="nl-NL" b="1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/>
            <a:r>
              <a:rPr lang="nl-NL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Vraag: Hoe merk je problemen met een ster-driehoekschakeling?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/>
            <a:r>
              <a:rPr lang="nl-NL" sz="2000" err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Antw</a:t>
            </a:r>
            <a:r>
              <a:rPr lang="nl-NL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: Motor start niet soepel, schakelt niet over, zekeringen blijven uitvallen.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/>
            <a:endParaRPr lang="nl-NL" sz="20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>
              <a:buNone/>
            </a:pPr>
            <a:r>
              <a:rPr lang="nl-NL" sz="20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Vervangen / toepassing</a:t>
            </a:r>
            <a:endParaRPr lang="nl-NL" b="1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/>
            <a:r>
              <a:rPr lang="nl-NL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Vraag: Wat controleert een technieker bij zo’n schakeling?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/>
            <a:r>
              <a:rPr lang="nl-NL" sz="2000" err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Antw</a:t>
            </a:r>
            <a:r>
              <a:rPr lang="nl-NL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: Correcte bedrading, relais en timers, juiste overgang van ster naar driehoek.</a:t>
            </a:r>
            <a:endParaRPr lang="nl-NL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nl-NL" sz="2000" b="1">
              <a:solidFill>
                <a:srgbClr val="FFFF00"/>
              </a:solidFill>
              <a:latin typeface="Arial"/>
              <a:ea typeface="Calibri"/>
              <a:cs typeface="Arial"/>
            </a:endParaRPr>
          </a:p>
          <a:p>
            <a:pPr>
              <a:buNone/>
            </a:pPr>
            <a:endParaRPr lang="nl-NL" sz="2000" b="1">
              <a:solidFill>
                <a:srgbClr val="FFFF00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73AF7308-F035-F631-6DDA-E082CCC1E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Ster Driehoek </a:t>
            </a:r>
          </a:p>
        </p:txBody>
      </p:sp>
    </p:spTree>
    <p:extLst>
      <p:ext uri="{BB962C8B-B14F-4D97-AF65-F5344CB8AC3E}">
        <p14:creationId xmlns:p14="http://schemas.microsoft.com/office/powerpoint/2010/main" val="1656339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Afbeelding 1">
            <a:extLst>
              <a:ext uri="{FF2B5EF4-FFF2-40B4-BE49-F238E27FC236}">
                <a16:creationId xmlns:a16="http://schemas.microsoft.com/office/drawing/2014/main" id="{95B7D68D-5270-E959-45CA-974919983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5">
            <a:extLst>
              <a:ext uri="{FF2B5EF4-FFF2-40B4-BE49-F238E27FC236}">
                <a16:creationId xmlns:a16="http://schemas.microsoft.com/office/drawing/2014/main" id="{C0CA57CB-E623-C816-505B-E715EF234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4581" name="Tekstvak 6">
            <a:extLst>
              <a:ext uri="{FF2B5EF4-FFF2-40B4-BE49-F238E27FC236}">
                <a16:creationId xmlns:a16="http://schemas.microsoft.com/office/drawing/2014/main" id="{8099EBFD-A745-2743-78FF-26F32B52C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rgbClr val="FFFF00"/>
                </a:solidFill>
                <a:latin typeface="Arial"/>
                <a:cs typeface="Arial"/>
              </a:rPr>
              <a:t>⚡ Wat is een Frequentieregelaar (</a:t>
            </a:r>
            <a:r>
              <a:rPr lang="nl-NL" sz="1800" b="1" dirty="0" err="1">
                <a:solidFill>
                  <a:srgbClr val="FFFF00"/>
                </a:solidFill>
                <a:latin typeface="Arial"/>
                <a:cs typeface="Arial"/>
              </a:rPr>
              <a:t>Frequency</a:t>
            </a:r>
            <a:r>
              <a:rPr lang="nl-NL" sz="1800" b="1" dirty="0">
                <a:solidFill>
                  <a:srgbClr val="FFFF00"/>
                </a:solidFill>
                <a:latin typeface="Arial"/>
                <a:cs typeface="Arial"/>
              </a:rPr>
              <a:t> Drive)?</a:t>
            </a:r>
            <a:endParaRPr lang="en-US" dirty="0"/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Een frequentieregelaar is een apparaat dat de snelheid van een elektromotor regelt.</a:t>
            </a:r>
            <a:endParaRPr lang="nl-NL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endParaRPr lang="nl-NL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👉 </a:t>
            </a: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Hoe werkt het?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Normaal draait een motor altijd op volle snelheid bij 50 Hz netfrequentie.</a:t>
            </a:r>
            <a:endParaRPr lang="nl-NL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Een frequentieregelaar past de frequentie van de stroom aan (bijv. 30 Hz = trager, 60 Hz = sneller).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Daardoor kan men machines traploos sneller of trager laten draaien.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Waar gebruikt?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Transportbanden, pompen, ventilatoren, liften…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Energie besparen (motor draait niet sneller dan nodig).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nl-NL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Minder slijtage door zachte start en stop.</a:t>
            </a:r>
            <a:endParaRPr lang="nl-NL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Vergelijking: zonder drive is het “gas geven of niets”; met een drive kan je vloeiend gas doseren.</a:t>
            </a:r>
            <a:endParaRPr lang="nl-NL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AA995F6-A8C9-1937-6306-741D23F66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7305" y="3875028"/>
            <a:ext cx="1721590" cy="1721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5382B8D-C390-714B-66E3-5AFB4E779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1612" y="3987962"/>
            <a:ext cx="3064910" cy="1488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kstvak 2">
            <a:extLst>
              <a:ext uri="{FF2B5EF4-FFF2-40B4-BE49-F238E27FC236}">
                <a16:creationId xmlns:a16="http://schemas.microsoft.com/office/drawing/2014/main" id="{CFF7218D-69AD-B14A-AC5E-557F185EB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</a:t>
            </a:r>
            <a:r>
              <a:rPr lang="nl-NL" altLang="nl-NL" sz="1800" b="1" dirty="0" err="1">
                <a:solidFill>
                  <a:schemeClr val="bg1"/>
                </a:solidFill>
              </a:rPr>
              <a:t>Freqeuntieregelaar</a:t>
            </a:r>
            <a:endParaRPr lang="nl-NL" altLang="nl-NL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A270DD-2367-7CD0-8A82-61EC5A364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Afbeelding 1">
            <a:extLst>
              <a:ext uri="{FF2B5EF4-FFF2-40B4-BE49-F238E27FC236}">
                <a16:creationId xmlns:a16="http://schemas.microsoft.com/office/drawing/2014/main" id="{1D2EE125-44D3-9FC0-1874-A21817EA7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5">
            <a:extLst>
              <a:ext uri="{FF2B5EF4-FFF2-40B4-BE49-F238E27FC236}">
                <a16:creationId xmlns:a16="http://schemas.microsoft.com/office/drawing/2014/main" id="{F9F16257-0225-80DC-21E8-DF198A9A2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4581" name="Tekstvak 6">
            <a:extLst>
              <a:ext uri="{FF2B5EF4-FFF2-40B4-BE49-F238E27FC236}">
                <a16:creationId xmlns:a16="http://schemas.microsoft.com/office/drawing/2014/main" id="{5CBB6979-4CDA-F714-BE03-25A6F462B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rgbClr val="FFFF00"/>
                </a:solidFill>
                <a:latin typeface="Arial"/>
                <a:cs typeface="Arial"/>
              </a:rPr>
              <a:t>⚡ Frequentieregelaar – Basisvragen</a:t>
            </a:r>
            <a:endParaRPr lang="en-US" dirty="0"/>
          </a:p>
          <a:p>
            <a:pPr>
              <a:lnSpc>
                <a:spcPct val="100000"/>
              </a:lnSpc>
              <a:buNone/>
            </a:pPr>
            <a:endParaRPr lang="nl-NL" sz="1800" b="1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Hoe werkt het?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Vraag: Wat doet een frequentieregelaar?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: Regelt de snelheid en kracht van een motor door de stroomfrequentie aan te passen.</a:t>
            </a:r>
            <a:endParaRPr lang="nl-NL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</a:pPr>
            <a:endParaRPr lang="nl-NL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Onderhoud / controle</a:t>
            </a:r>
            <a:endParaRPr lang="nl-NL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Vraag: Hoe merk je problemen met een drive?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: Motor draait niet op juiste snelheid, foutcodes op display, oververhitting.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</a:pPr>
            <a:endParaRPr lang="nl-NL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Arial"/>
                <a:cs typeface="Arial"/>
              </a:rPr>
              <a:t>Vervangen / toepassing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Vraag: Wat moet een technieker controleren bij een drive?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: Instellingen (Hz), koeling/ventilatie, juiste bedrading en filters.</a:t>
            </a:r>
            <a:endParaRPr lang="nl-NL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CF0E420C-F761-1058-E7CE-3012BB4AA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Frequentieregelaar</a:t>
            </a:r>
          </a:p>
        </p:txBody>
      </p:sp>
    </p:spTree>
    <p:extLst>
      <p:ext uri="{BB962C8B-B14F-4D97-AF65-F5344CB8AC3E}">
        <p14:creationId xmlns:p14="http://schemas.microsoft.com/office/powerpoint/2010/main" val="2633664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Afbeelding 1">
            <a:extLst>
              <a:ext uri="{FF2B5EF4-FFF2-40B4-BE49-F238E27FC236}">
                <a16:creationId xmlns:a16="http://schemas.microsoft.com/office/drawing/2014/main" id="{679FDD0F-501A-EE06-37DD-E674A17B2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5">
            <a:extLst>
              <a:ext uri="{FF2B5EF4-FFF2-40B4-BE49-F238E27FC236}">
                <a16:creationId xmlns:a16="http://schemas.microsoft.com/office/drawing/2014/main" id="{3CBBAA4C-8A3F-4FF5-5B13-42014EA26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5605" name="Tekstvak 6">
            <a:extLst>
              <a:ext uri="{FF2B5EF4-FFF2-40B4-BE49-F238E27FC236}">
                <a16:creationId xmlns:a16="http://schemas.microsoft.com/office/drawing/2014/main" id="{43264471-7D52-26D8-155A-2AD1A2585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cs typeface="Arial"/>
              </a:rPr>
              <a:t>🔍 Wat zijn Sensoren?</a:t>
            </a:r>
            <a:endParaRPr lang="en-US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Een sensor is een onderdeel dat iets meet of detecteert en dit omzet in een elektrisch signaal.</a:t>
            </a:r>
            <a:br>
              <a:rPr lang="nl-NL" sz="18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👉 Vergelijk: je eigen zintuigen – ogen, oren, huid – geven info aan je hersenen.</a:t>
            </a:r>
            <a:br>
              <a:rPr lang="nl-NL" sz="18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👉 In machines zijn sensoren de “zintuigen” die meten of iets aanwezig is, hoe warm het is, hoe snel iets draait, enz.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chemeClr val="bg1"/>
                </a:solidFill>
                <a:latin typeface="Arial"/>
                <a:cs typeface="Arial"/>
              </a:rPr>
              <a:t>Voorbeelden in de industrie:</a:t>
            </a:r>
            <a:endParaRPr lang="nl-NL" b="1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Temperatuursensor → meet warmte.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Druksensor → meet luchtdruk of oliedruk.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err="1">
                <a:solidFill>
                  <a:schemeClr val="bg1"/>
                </a:solidFill>
                <a:latin typeface="Arial"/>
                <a:cs typeface="Arial"/>
              </a:rPr>
              <a:t>Proximitysensor</a:t>
            </a: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(nabijheid) → detecteert of een stuk aanwezig is.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Lichtsluis → detecteert objecten op transportbanden.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8DC81FA-47C7-314E-6040-6553F4FE6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606" y="4693033"/>
            <a:ext cx="4012241" cy="2165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BF9B565-53A5-350B-AA6E-3CE63B6A5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1678" y="4688714"/>
            <a:ext cx="3055525" cy="2174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kstvak 2">
            <a:extLst>
              <a:ext uri="{FF2B5EF4-FFF2-40B4-BE49-F238E27FC236}">
                <a16:creationId xmlns:a16="http://schemas.microsoft.com/office/drawing/2014/main" id="{758439CD-8026-A1D3-4BBB-B41DA7811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Sensoren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3848C5-51C4-B897-60EC-7BD3037A1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Afbeelding 1">
            <a:extLst>
              <a:ext uri="{FF2B5EF4-FFF2-40B4-BE49-F238E27FC236}">
                <a16:creationId xmlns:a16="http://schemas.microsoft.com/office/drawing/2014/main" id="{45AC591D-C176-B315-48B1-446ED0B99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5">
            <a:extLst>
              <a:ext uri="{FF2B5EF4-FFF2-40B4-BE49-F238E27FC236}">
                <a16:creationId xmlns:a16="http://schemas.microsoft.com/office/drawing/2014/main" id="{D5CAE4AC-2FEE-1233-28BA-C40FBD898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5605" name="Tekstvak 6">
            <a:extLst>
              <a:ext uri="{FF2B5EF4-FFF2-40B4-BE49-F238E27FC236}">
                <a16:creationId xmlns:a16="http://schemas.microsoft.com/office/drawing/2014/main" id="{22D67FA6-7A89-6048-778E-8C13898B9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557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ea typeface="Calibri"/>
                <a:cs typeface="Arial"/>
              </a:rPr>
              <a:t>🔍 </a:t>
            </a:r>
            <a:r>
              <a:rPr lang="nl-NL" sz="20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Sensoren – Basisvragen</a:t>
            </a:r>
            <a:endParaRPr lang="en-US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endParaRPr lang="nl-NL" sz="1800" b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Hoe werken ze?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Wat doet een sensor in een installatie?</a:t>
            </a:r>
            <a:endParaRPr lang="nl-NL"/>
          </a:p>
          <a:p>
            <a:pPr marL="285750" indent="-285750">
              <a:buFont typeface="Arial"/>
              <a:buChar char="•"/>
            </a:pPr>
            <a:r>
              <a:rPr lang="nl-NL" sz="18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Meet een fysische grootheid (zoals temperatuur, druk, positie) en geeft die door als elektrisch of digitaal signaal.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nl-NL" sz="1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Onderhoud / controle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Hoe merk je dat een sensor defect is?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Foutieve metingen, machine reageert niet, of foutmeldingen in de PLC.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1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Vervangen / toepassing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Wat doet een technieker bij vervanging van een sensor?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Machine veilig stilzetten, sensor vervangen, aansluiten en kalibreren/testen.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>
              <a:ea typeface="Calibri"/>
              <a:cs typeface="Calibri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2CE11DC1-B77C-AB20-4BBE-4A97E15B5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Sensoren</a:t>
            </a:r>
          </a:p>
        </p:txBody>
      </p:sp>
    </p:spTree>
    <p:extLst>
      <p:ext uri="{BB962C8B-B14F-4D97-AF65-F5344CB8AC3E}">
        <p14:creationId xmlns:p14="http://schemas.microsoft.com/office/powerpoint/2010/main" val="2268205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Afbeelding 1">
            <a:extLst>
              <a:ext uri="{FF2B5EF4-FFF2-40B4-BE49-F238E27FC236}">
                <a16:creationId xmlns:a16="http://schemas.microsoft.com/office/drawing/2014/main" id="{249A5359-CC33-399F-3CF7-79B7DA3FD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5">
            <a:extLst>
              <a:ext uri="{FF2B5EF4-FFF2-40B4-BE49-F238E27FC236}">
                <a16:creationId xmlns:a16="http://schemas.microsoft.com/office/drawing/2014/main" id="{9127EB6A-40A2-2D47-AC31-83077D78D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6629" name="Tekstvak 6">
            <a:extLst>
              <a:ext uri="{FF2B5EF4-FFF2-40B4-BE49-F238E27FC236}">
                <a16:creationId xmlns:a16="http://schemas.microsoft.com/office/drawing/2014/main" id="{68F2B7DC-F6C3-38A5-CE4B-D7A084C95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408" y="1069540"/>
            <a:ext cx="10493375" cy="484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cs typeface="Arial"/>
              </a:rPr>
              <a:t>🖥️ Wat is een PLC?</a:t>
            </a:r>
            <a:endParaRPr lang="en-US"/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Een PLC (</a:t>
            </a:r>
            <a:r>
              <a:rPr lang="nl-NL" sz="1800" err="1">
                <a:solidFill>
                  <a:schemeClr val="bg1"/>
                </a:solidFill>
                <a:latin typeface="Arial"/>
                <a:cs typeface="Arial"/>
              </a:rPr>
              <a:t>Programmable</a:t>
            </a: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Logic Controller) is een industriële computer die machines en processen automatisch aanstuurt.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chemeClr val="bg1"/>
                </a:solidFill>
                <a:latin typeface="Arial"/>
                <a:cs typeface="Arial"/>
              </a:rPr>
              <a:t>👉 Hoe werkt het?</a:t>
            </a:r>
            <a:endParaRPr lang="nl-NL" b="1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Een PLC leest signalen van sensoren (bijv. temperatuur, druk, aanwezigheid).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De PLC verwerkt die info met een programma (logica).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Daarna stuurt de PLC actuatoren aan (motoren, ventielen, lampen…).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chemeClr val="bg1"/>
                </a:solidFill>
                <a:latin typeface="Arial"/>
                <a:cs typeface="Arial"/>
              </a:rPr>
              <a:t>Voorbeeld:</a:t>
            </a: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op een bottellijn telt een PLC de flessen met een sensor en zorgt dat de transportband stopt zodra er 24 flessen in een bak zitten.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err="1">
                <a:solidFill>
                  <a:schemeClr val="bg1"/>
                </a:solidFill>
                <a:latin typeface="Arial"/>
                <a:cs typeface="Arial"/>
              </a:rPr>
              <a:t>PLC’s</a:t>
            </a: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 zijn robuust, speciaal gemaakt voor fabrieksomgevingen, en betrouwbaar 24/7.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846F9C29-4E8E-35F6-98FF-9D12B980A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PLC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B34F94-7E04-892A-B59F-83B078125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Afbeelding 1">
            <a:extLst>
              <a:ext uri="{FF2B5EF4-FFF2-40B4-BE49-F238E27FC236}">
                <a16:creationId xmlns:a16="http://schemas.microsoft.com/office/drawing/2014/main" id="{1C54D052-AEBD-89F5-B02A-9005C6C42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5">
            <a:extLst>
              <a:ext uri="{FF2B5EF4-FFF2-40B4-BE49-F238E27FC236}">
                <a16:creationId xmlns:a16="http://schemas.microsoft.com/office/drawing/2014/main" id="{D6C4A869-951B-A6EF-A4DF-806B24851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6629" name="Tekstvak 6">
            <a:extLst>
              <a:ext uri="{FF2B5EF4-FFF2-40B4-BE49-F238E27FC236}">
                <a16:creationId xmlns:a16="http://schemas.microsoft.com/office/drawing/2014/main" id="{71AF9FF1-C104-06FC-B434-ED0F981E5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cs typeface="Arial"/>
              </a:rPr>
              <a:t>🖥️ Wat is een PLC?</a:t>
            </a:r>
            <a:endParaRPr lang="en-US">
              <a:latin typeface="Arial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25DE096-15CA-C388-E0EE-A8BBB709F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78" y="1714405"/>
            <a:ext cx="4768407" cy="2604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C4FCD2E-1C1F-5201-7577-84FB5289BE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435" y="1824086"/>
            <a:ext cx="5885385" cy="3907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0FEA68A-B59F-C6AC-99F0-DF6C8CC477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3595" y="4443287"/>
            <a:ext cx="2166372" cy="2253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kstvak 2">
            <a:extLst>
              <a:ext uri="{FF2B5EF4-FFF2-40B4-BE49-F238E27FC236}">
                <a16:creationId xmlns:a16="http://schemas.microsoft.com/office/drawing/2014/main" id="{8E30D212-9D26-CF62-9AD7-66D5AD027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PLC</a:t>
            </a:r>
          </a:p>
        </p:txBody>
      </p:sp>
    </p:spTree>
    <p:extLst>
      <p:ext uri="{BB962C8B-B14F-4D97-AF65-F5344CB8AC3E}">
        <p14:creationId xmlns:p14="http://schemas.microsoft.com/office/powerpoint/2010/main" val="1207501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B52B7-47B9-2853-0191-544D74A57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Afbeelding 1">
            <a:extLst>
              <a:ext uri="{FF2B5EF4-FFF2-40B4-BE49-F238E27FC236}">
                <a16:creationId xmlns:a16="http://schemas.microsoft.com/office/drawing/2014/main" id="{EA2A8127-0ED2-C126-F4FE-900E40942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5">
            <a:extLst>
              <a:ext uri="{FF2B5EF4-FFF2-40B4-BE49-F238E27FC236}">
                <a16:creationId xmlns:a16="http://schemas.microsoft.com/office/drawing/2014/main" id="{43C87373-13CA-DA9C-704F-228437FED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6629" name="Tekstvak 6">
            <a:extLst>
              <a:ext uri="{FF2B5EF4-FFF2-40B4-BE49-F238E27FC236}">
                <a16:creationId xmlns:a16="http://schemas.microsoft.com/office/drawing/2014/main" id="{E7FD847A-E2BC-EB12-89A5-9BCF4E1A8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408" y="1069540"/>
            <a:ext cx="10493375" cy="4948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ea typeface="Calibri"/>
                <a:cs typeface="Arial"/>
              </a:rPr>
              <a:t>🖥️ </a:t>
            </a:r>
            <a:r>
              <a:rPr lang="nl-NL" sz="20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PLC – Basisvragen</a:t>
            </a:r>
            <a:endParaRPr lang="en-US"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endParaRPr lang="nl-NL"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Hoe werkt het?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Wat doet een PLC in een installatie?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Stuurt machines automatisch aan op basis van signalen van sensoren.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Onderhoud / controle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Hoe merk je een probleem met een PLC?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Machine reageert niet, foutcodes of lampjes op de PLC, communicatie met sensoren/actuatoren valt weg.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Vervangen / toepassing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Vraag: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Wat doet een technieker bij een PLC-probleem?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Antw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Programma uitlezen en controleren, defecte module vervangen, testen of de machine weer goed reageert.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19DB0A92-9379-698D-F908-BBB6BAC2D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PLC</a:t>
            </a:r>
          </a:p>
        </p:txBody>
      </p:sp>
    </p:spTree>
    <p:extLst>
      <p:ext uri="{BB962C8B-B14F-4D97-AF65-F5344CB8AC3E}">
        <p14:creationId xmlns:p14="http://schemas.microsoft.com/office/powerpoint/2010/main" val="2697661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BC3F47-C0B3-467B-E215-A578E3517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1">
            <a:extLst>
              <a:ext uri="{FF2B5EF4-FFF2-40B4-BE49-F238E27FC236}">
                <a16:creationId xmlns:a16="http://schemas.microsoft.com/office/drawing/2014/main" id="{4AB98623-E554-4482-E876-3EBA39F45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vak 2">
            <a:extLst>
              <a:ext uri="{FF2B5EF4-FFF2-40B4-BE49-F238E27FC236}">
                <a16:creationId xmlns:a16="http://schemas.microsoft.com/office/drawing/2014/main" id="{DC3EB152-0467-B419-1BF0-ACB4F0579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Technische Interne Opleiding: Accountmanagers</a:t>
            </a: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681DAD04-9E3C-F078-8CB6-B51658BDD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9221" name="Tekstvak 6">
            <a:extLst>
              <a:ext uri="{FF2B5EF4-FFF2-40B4-BE49-F238E27FC236}">
                <a16:creationId xmlns:a16="http://schemas.microsoft.com/office/drawing/2014/main" id="{21D175A6-B7A5-CEDB-5554-AB8590B63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427" y="1402659"/>
            <a:ext cx="11244330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 dirty="0">
                <a:solidFill>
                  <a:srgbClr val="FFFF00"/>
                </a:solidFill>
                <a:latin typeface="Arial"/>
                <a:cs typeface="Arial"/>
              </a:rPr>
              <a:t>Rol van de AM binnen Technical Talents</a:t>
            </a:r>
            <a:endParaRPr lang="en-US" dirty="0"/>
          </a:p>
          <a:p>
            <a:pPr>
              <a:lnSpc>
                <a:spcPct val="100000"/>
              </a:lnSpc>
              <a:buNone/>
            </a:pPr>
            <a:endParaRPr lang="nl-NL" sz="1800" b="1" dirty="0">
              <a:solidFill>
                <a:srgbClr val="FFFF00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Eerste aanspreekpunt voor klanten → onderhoudt commerciële relaties en vertaalt klantennoden naar opdrachten.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Direct leidinggevende voor techniekers → verantwoordelijk voor opvolging, evaluatie en dagelijkse ondersteuning van de medewerkers in zijn portefeuille.</a:t>
            </a:r>
            <a:endParaRPr lang="nl-NL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Begeleider op de werkvloer → volgt projecten </a:t>
            </a: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infield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 op, bezoekt techniekers bij klanten en bespreekt hun noden.</a:t>
            </a:r>
            <a:endParaRPr lang="nl-NL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Personeelszorg → voert evaluatiegesprekken, bespreekt ontwikkelingspunten en stimuleert opleiding en groei.</a:t>
            </a:r>
            <a:endParaRPr lang="nl-NL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Veiligheidsopvolging → volgt samen met de </a:t>
            </a:r>
            <a:r>
              <a:rPr lang="nl-NL" sz="1800" dirty="0" err="1">
                <a:solidFill>
                  <a:schemeClr val="bg1"/>
                </a:solidFill>
                <a:latin typeface="Arial"/>
                <a:cs typeface="Arial"/>
              </a:rPr>
              <a:t>preventiedienst</a:t>
            </a: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 veiligheid en welzijn van techniekers op.</a:t>
            </a:r>
            <a:endParaRPr lang="nl-NL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Probleemoplosser → bemiddelt bij vragen of issues tussen klant en technieker.</a:t>
            </a:r>
            <a:endParaRPr lang="nl-NL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nl-NL" sz="1800" dirty="0">
                <a:solidFill>
                  <a:schemeClr val="bg1"/>
                </a:solidFill>
                <a:latin typeface="Arial"/>
                <a:cs typeface="Arial"/>
              </a:rPr>
              <a:t>Rapportering intern → koppelt status en voortgang van projecten en medewerkers terug naar het management.</a:t>
            </a:r>
            <a:endParaRPr lang="nl-NL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endParaRPr lang="nl-NL" sz="18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3814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Afbeelding 1">
            <a:extLst>
              <a:ext uri="{FF2B5EF4-FFF2-40B4-BE49-F238E27FC236}">
                <a16:creationId xmlns:a16="http://schemas.microsoft.com/office/drawing/2014/main" id="{747E60E9-BF97-7B05-4F3E-F7DAFFB8A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5">
            <a:extLst>
              <a:ext uri="{FF2B5EF4-FFF2-40B4-BE49-F238E27FC236}">
                <a16:creationId xmlns:a16="http://schemas.microsoft.com/office/drawing/2014/main" id="{8CF01433-0D7D-9A17-0842-A9212BBB5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7653" name="Tekstvak 6">
            <a:extLst>
              <a:ext uri="{FF2B5EF4-FFF2-40B4-BE49-F238E27FC236}">
                <a16:creationId xmlns:a16="http://schemas.microsoft.com/office/drawing/2014/main" id="{2E9AC9CC-F903-8FD0-19ED-AAACA4794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314" y="1077913"/>
            <a:ext cx="11320689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cs typeface="Arial"/>
              </a:rPr>
              <a:t>🎛️ Wat is Meet- en Regeltechniek?</a:t>
            </a:r>
            <a:endParaRPr lang="en-US"/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Meet- en regeltechniek is het vakgebied dat zich bezighoudt met het meten van grootheden (zoals temperatuur, druk, snelheid) en het automatisch regelen van machines en processen op basis van die metingen.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👉 Hoe werkt het?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Meten: sensoren registreren waarden (bijv. temperatuur in een oven).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Vergelijken: een regelaar (bv. PLC) vergelijkt de gemeten waarde met de gewenste waarde (setpoint).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Regelen: actuatoren (bijv. motoren, ventielen, verwarmingselementen) worden bijgestuurd tot de juiste waarde bereikt is.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en-US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🔧 Voorbeelden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Mechanica: Een transportband loopt te snel → sensor meet snelheid → PLC stuurt motor via frequentieregelaar trager aan.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Elektriciteit: In een fabriek meet een temperatuursensor de warmte van een oven → verwarmingselement wordt automatisch aan- of uitgeschakeld om exact 200°C te behouden.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Dagelijks leven: Je thermostaat thuis meet de kamertemperatuur → verwarmingsketel schakelt automatisch bij of uit.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en-US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600">
                <a:solidFill>
                  <a:schemeClr val="bg1"/>
                </a:solidFill>
                <a:latin typeface="Arial"/>
                <a:cs typeface="Arial"/>
              </a:rPr>
              <a:t>👉 Kortom: meet- en regeltechniek zorgt ervoor dat machines en processen zelfstandig, stabiel en veilig blijven werken zonder dat iemand voortdurend moet ingrijpen.</a:t>
            </a:r>
            <a:endParaRPr lang="nl-NL" sz="160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D9DA17EB-C7D9-2FE8-4B9F-426B1A17C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E&amp;I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Afbeelding 1">
            <a:extLst>
              <a:ext uri="{FF2B5EF4-FFF2-40B4-BE49-F238E27FC236}">
                <a16:creationId xmlns:a16="http://schemas.microsoft.com/office/drawing/2014/main" id="{D9FF73D5-9CD3-5056-4153-B2FC7EC3D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5">
            <a:extLst>
              <a:ext uri="{FF2B5EF4-FFF2-40B4-BE49-F238E27FC236}">
                <a16:creationId xmlns:a16="http://schemas.microsoft.com/office/drawing/2014/main" id="{DE9DD928-DF26-1CE9-B715-ED530883E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8677" name="Tekstvak 6">
            <a:extLst>
              <a:ext uri="{FF2B5EF4-FFF2-40B4-BE49-F238E27FC236}">
                <a16:creationId xmlns:a16="http://schemas.microsoft.com/office/drawing/2014/main" id="{55D43A37-507E-400B-D2E2-522DC00E6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>
                <a:solidFill>
                  <a:srgbClr val="FFFF00"/>
                </a:solidFill>
                <a:latin typeface="Arial" panose="020B0604020202020204" pitchFamily="34" charset="0"/>
              </a:rPr>
              <a:t>Meet en Regeltechnieken: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28678" name="Afbeelding 3">
            <a:extLst>
              <a:ext uri="{FF2B5EF4-FFF2-40B4-BE49-F238E27FC236}">
                <a16:creationId xmlns:a16="http://schemas.microsoft.com/office/drawing/2014/main" id="{1AF76741-86F5-13AC-4837-A93480508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800225"/>
            <a:ext cx="4865688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Afbeelding 5">
            <a:extLst>
              <a:ext uri="{FF2B5EF4-FFF2-40B4-BE49-F238E27FC236}">
                <a16:creationId xmlns:a16="http://schemas.microsoft.com/office/drawing/2014/main" id="{3AE8C0F8-5B44-0706-6D80-6A14892BC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4341813"/>
            <a:ext cx="23876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Afbeelding 8">
            <a:extLst>
              <a:ext uri="{FF2B5EF4-FFF2-40B4-BE49-F238E27FC236}">
                <a16:creationId xmlns:a16="http://schemas.microsoft.com/office/drawing/2014/main" id="{23F18F2A-84AA-2C08-3824-148388F600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88" y="1800225"/>
            <a:ext cx="603250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2">
            <a:extLst>
              <a:ext uri="{FF2B5EF4-FFF2-40B4-BE49-F238E27FC236}">
                <a16:creationId xmlns:a16="http://schemas.microsoft.com/office/drawing/2014/main" id="{7939A95C-D9E3-B7A1-7B3D-EC1CB0008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E&amp;I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F1C65A-6F32-DE87-F7B3-989251198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Afbeelding 1">
            <a:extLst>
              <a:ext uri="{FF2B5EF4-FFF2-40B4-BE49-F238E27FC236}">
                <a16:creationId xmlns:a16="http://schemas.microsoft.com/office/drawing/2014/main" id="{FF50D2FA-A813-5FAB-AD0C-648031109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5">
            <a:extLst>
              <a:ext uri="{FF2B5EF4-FFF2-40B4-BE49-F238E27FC236}">
                <a16:creationId xmlns:a16="http://schemas.microsoft.com/office/drawing/2014/main" id="{182B0AD9-AD4B-F0BE-C00E-7A867124E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7653" name="Tekstvak 6">
            <a:extLst>
              <a:ext uri="{FF2B5EF4-FFF2-40B4-BE49-F238E27FC236}">
                <a16:creationId xmlns:a16="http://schemas.microsoft.com/office/drawing/2014/main" id="{E627417C-F33B-F801-82B4-9423FD736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314" y="1077913"/>
            <a:ext cx="11320689" cy="624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>
                <a:latin typeface="Calibri"/>
                <a:ea typeface="Calibri"/>
                <a:cs typeface="Calibri"/>
              </a:rPr>
              <a:t>🛠️ </a:t>
            </a:r>
            <a:r>
              <a:rPr lang="nl-NL" sz="20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Preventief vs. Curatief onderhoud</a:t>
            </a:r>
            <a:endParaRPr lang="en-US" sz="200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endParaRPr lang="nl-NL"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🔹 Preventief onderhoud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</a:pP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= Onderhoud dat je </a:t>
            </a:r>
            <a:r>
              <a:rPr lang="nl-NL" sz="20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vooraf plant</a:t>
            </a: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om problemen te voorkomen.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</a:pP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Doel: storingen vermijden en de levensduur van de machine verlengen.</a:t>
            </a:r>
            <a:endParaRPr lang="nl-NL" sz="20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</a:pP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Voorbeelden: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1028700" lvl="1">
              <a:buFont typeface="Arial"/>
              <a:buChar char="•"/>
            </a:pP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Regelmatig smeren van lagers.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1028700" lvl="1" indent="-285750">
              <a:buFont typeface="Arial"/>
            </a:pP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Olie verversen van een motor.</a:t>
            </a:r>
            <a:endParaRPr lang="nl-NL" sz="2000">
              <a:solidFill>
                <a:schemeClr val="bg1"/>
              </a:solidFill>
              <a:ea typeface="Calibri"/>
              <a:cs typeface="Calibri"/>
            </a:endParaRPr>
          </a:p>
          <a:p>
            <a:pPr marL="1028700" lvl="1" indent="-285750">
              <a:buFont typeface="Arial"/>
            </a:pP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Vervangen van een filter volgens schema.</a:t>
            </a:r>
            <a:endParaRPr lang="nl-NL" sz="2000">
              <a:solidFill>
                <a:schemeClr val="bg1"/>
              </a:solidFill>
              <a:ea typeface="Calibri"/>
              <a:cs typeface="Calibri"/>
            </a:endParaRPr>
          </a:p>
          <a:p>
            <a:pPr marL="1028700" lvl="1">
              <a:buFont typeface="Arial"/>
              <a:buChar char="•"/>
            </a:pPr>
            <a:endParaRPr lang="nl-NL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lvl="1" indent="0">
              <a:buNone/>
            </a:pPr>
            <a:endParaRPr lang="nl-NL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lvl="1" indent="0">
              <a:buNone/>
            </a:pP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Vergelijking: naar de garage gaan voor een onderhoudsbeurt van je auto, ook al rijdt hij nog goed.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lvl="1">
              <a:buNone/>
            </a:pPr>
            <a:endParaRPr lang="en-US"/>
          </a:p>
          <a:p>
            <a:pPr lvl="1">
              <a:buNone/>
            </a:pPr>
            <a:endParaRPr lang="nl-NL"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nl-NL" sz="1800" b="1">
              <a:solidFill>
                <a:srgbClr val="FFFF00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281AA0EF-91B3-BE88-83A6-973EFD7CD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Preventief VS Curatief onderhoud</a:t>
            </a:r>
          </a:p>
        </p:txBody>
      </p:sp>
    </p:spTree>
    <p:extLst>
      <p:ext uri="{BB962C8B-B14F-4D97-AF65-F5344CB8AC3E}">
        <p14:creationId xmlns:p14="http://schemas.microsoft.com/office/powerpoint/2010/main" val="828545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098EF2-0A6F-7CE2-81F1-475385B33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Afbeelding 1">
            <a:extLst>
              <a:ext uri="{FF2B5EF4-FFF2-40B4-BE49-F238E27FC236}">
                <a16:creationId xmlns:a16="http://schemas.microsoft.com/office/drawing/2014/main" id="{14C09ADE-0311-7B64-6801-E15C96F2D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5">
            <a:extLst>
              <a:ext uri="{FF2B5EF4-FFF2-40B4-BE49-F238E27FC236}">
                <a16:creationId xmlns:a16="http://schemas.microsoft.com/office/drawing/2014/main" id="{C605AEDA-51AD-BC10-34AB-6EB34CFCC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7653" name="Tekstvak 6">
            <a:extLst>
              <a:ext uri="{FF2B5EF4-FFF2-40B4-BE49-F238E27FC236}">
                <a16:creationId xmlns:a16="http://schemas.microsoft.com/office/drawing/2014/main" id="{CF93554F-40DE-D92E-9BDE-13FEF4515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314" y="1077913"/>
            <a:ext cx="11320689" cy="6701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>
                <a:latin typeface="Calibri"/>
                <a:ea typeface="Calibri"/>
                <a:cs typeface="Calibri"/>
              </a:rPr>
              <a:t>🛠️ </a:t>
            </a:r>
            <a:r>
              <a:rPr lang="nl-NL" sz="20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Preventief vs. Curatief onderhoud</a:t>
            </a:r>
            <a:br>
              <a:rPr lang="en-US"/>
            </a:br>
            <a:endParaRPr lang="en-US">
              <a:ea typeface="Calibri"/>
              <a:cs typeface="Calibri"/>
            </a:endParaRPr>
          </a:p>
          <a:p>
            <a:pPr lvl="1">
              <a:buNone/>
            </a:pPr>
            <a:r>
              <a:rPr lang="nl-NL" sz="20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🔹 Curatief onderhoud</a:t>
            </a:r>
            <a:endParaRPr lang="nl-NL">
              <a:solidFill>
                <a:schemeClr val="bg1"/>
              </a:solidFill>
            </a:endParaRPr>
          </a:p>
          <a:p>
            <a:pPr marL="285750" indent="-285750"/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= Onderhoud of herstel dat je </a:t>
            </a:r>
            <a:r>
              <a:rPr lang="nl-NL" sz="20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doet nadat er een defect is</a:t>
            </a: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</a:t>
            </a:r>
            <a:endParaRPr lang="nl-NL">
              <a:solidFill>
                <a:schemeClr val="bg1"/>
              </a:solidFill>
            </a:endParaRPr>
          </a:p>
          <a:p>
            <a:pPr marL="285750" indent="-285750"/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Doel: machine zo snel mogelijk terug in werking krijgen.</a:t>
            </a:r>
            <a:endParaRPr lang="nl-NL">
              <a:solidFill>
                <a:schemeClr val="bg1"/>
              </a:solidFill>
            </a:endParaRPr>
          </a:p>
          <a:p>
            <a:pPr marL="285750" indent="-285750"/>
            <a:endParaRPr lang="nl-NL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Voorbeelden:</a:t>
            </a:r>
            <a:endParaRPr lang="nl-NL">
              <a:solidFill>
                <a:schemeClr val="bg1"/>
              </a:solidFill>
            </a:endParaRPr>
          </a:p>
          <a:p>
            <a:pPr marL="1028700" lvl="1"/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Vervangen van een gebroken ketting.</a:t>
            </a:r>
            <a:endParaRPr lang="nl-NL">
              <a:solidFill>
                <a:schemeClr val="bg1"/>
              </a:solidFill>
            </a:endParaRPr>
          </a:p>
          <a:p>
            <a:pPr marL="1028700" lvl="1"/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Herstellen van een pomp die stilgevallen is.</a:t>
            </a:r>
            <a:endParaRPr lang="nl-NL">
              <a:solidFill>
                <a:schemeClr val="bg1"/>
              </a:solidFill>
            </a:endParaRPr>
          </a:p>
          <a:p>
            <a:pPr marL="1028700" lvl="1"/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Zekering vervangen na kortsluiting.</a:t>
            </a:r>
            <a:endParaRPr lang="nl-NL">
              <a:solidFill>
                <a:schemeClr val="bg1"/>
              </a:solidFill>
            </a:endParaRPr>
          </a:p>
          <a:p>
            <a:pPr marL="1028700" lvl="1"/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Fout in de PLC door kapotte sensor</a:t>
            </a:r>
          </a:p>
          <a:p>
            <a:pPr lvl="1" indent="0">
              <a:buNone/>
            </a:pPr>
            <a:endParaRPr lang="nl-NL" sz="20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lvl="1" indent="0">
              <a:buNone/>
            </a:pPr>
            <a:r>
              <a:rPr lang="nl-NL" sz="2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Vergelijking: je auto start niet → je laat hem repareren.</a:t>
            </a:r>
            <a:endParaRPr lang="nl-NL">
              <a:solidFill>
                <a:schemeClr val="bg1"/>
              </a:solidFill>
            </a:endParaRPr>
          </a:p>
          <a:p>
            <a:pPr indent="0">
              <a:buNone/>
            </a:pPr>
            <a:endParaRPr lang="nl-NL" sz="2000" b="1">
              <a:solidFill>
                <a:schemeClr val="bg1"/>
              </a:solidFill>
              <a:ea typeface="Calibri"/>
              <a:cs typeface="Calibri"/>
            </a:endParaRPr>
          </a:p>
          <a:p>
            <a:pPr lvl="1">
              <a:buNone/>
            </a:pPr>
            <a:endParaRPr lang="en-US"/>
          </a:p>
          <a:p>
            <a:pPr lvl="1">
              <a:buNone/>
            </a:pPr>
            <a:endParaRPr lang="nl-NL" sz="2000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endParaRPr lang="nl-NL" sz="1800" b="1">
              <a:solidFill>
                <a:srgbClr val="FFFF00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D3108302-CE56-6DBC-61C3-832BBD1EA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Preventief VS Curatief onderhoud</a:t>
            </a:r>
          </a:p>
        </p:txBody>
      </p:sp>
    </p:spTree>
    <p:extLst>
      <p:ext uri="{BB962C8B-B14F-4D97-AF65-F5344CB8AC3E}">
        <p14:creationId xmlns:p14="http://schemas.microsoft.com/office/powerpoint/2010/main" val="428782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1">
            <a:extLst>
              <a:ext uri="{FF2B5EF4-FFF2-40B4-BE49-F238E27FC236}">
                <a16:creationId xmlns:a16="http://schemas.microsoft.com/office/drawing/2014/main" id="{B4616C6B-9A65-4E86-5F13-8290B3EF9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kstvak 2">
            <a:extLst>
              <a:ext uri="{FF2B5EF4-FFF2-40B4-BE49-F238E27FC236}">
                <a16:creationId xmlns:a16="http://schemas.microsoft.com/office/drawing/2014/main" id="{9D89192D-BEF0-9936-2E64-181589935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90538"/>
            <a:ext cx="8942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Onze TECH’niekers</a:t>
            </a:r>
          </a:p>
        </p:txBody>
      </p:sp>
      <p:sp>
        <p:nvSpPr>
          <p:cNvPr id="4100" name="Rectangle 5">
            <a:extLst>
              <a:ext uri="{FF2B5EF4-FFF2-40B4-BE49-F238E27FC236}">
                <a16:creationId xmlns:a16="http://schemas.microsoft.com/office/drawing/2014/main" id="{FA238694-03D9-550E-FD9F-94C629339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4101" name="Afbeelding 5">
            <a:extLst>
              <a:ext uri="{FF2B5EF4-FFF2-40B4-BE49-F238E27FC236}">
                <a16:creationId xmlns:a16="http://schemas.microsoft.com/office/drawing/2014/main" id="{DF8C1B05-A4C5-2538-247D-0FF99A42FB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979488"/>
            <a:ext cx="10718800" cy="58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3BBEA3-A3B9-60B3-E328-AB11C74C5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Afbeelding 1">
            <a:extLst>
              <a:ext uri="{FF2B5EF4-FFF2-40B4-BE49-F238E27FC236}">
                <a16:creationId xmlns:a16="http://schemas.microsoft.com/office/drawing/2014/main" id="{5967497A-54F9-2882-E9D9-6310BB609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5">
            <a:extLst>
              <a:ext uri="{FF2B5EF4-FFF2-40B4-BE49-F238E27FC236}">
                <a16:creationId xmlns:a16="http://schemas.microsoft.com/office/drawing/2014/main" id="{AABBBF33-8C88-001F-3004-5DF85B20D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27653" name="Tekstvak 6">
            <a:extLst>
              <a:ext uri="{FF2B5EF4-FFF2-40B4-BE49-F238E27FC236}">
                <a16:creationId xmlns:a16="http://schemas.microsoft.com/office/drawing/2014/main" id="{BAC037B9-B6AA-59A6-3D30-B7C3BE8DA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314" y="1077913"/>
            <a:ext cx="11320689" cy="639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👨‍🔧</a:t>
            </a:r>
            <a:r>
              <a:rPr lang="nl-NL" dirty="0">
                <a:latin typeface="Calibri"/>
                <a:ea typeface="Calibri"/>
                <a:cs typeface="Calibri"/>
              </a:rPr>
              <a:t> </a:t>
            </a:r>
            <a:r>
              <a:rPr lang="nl-NL" sz="20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Onze </a:t>
            </a:r>
            <a:r>
              <a:rPr lang="nl-NL" sz="2000" b="1" dirty="0" err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Tech’niekers</a:t>
            </a:r>
            <a:r>
              <a:rPr lang="nl-NL" sz="20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 – van basis tot leidinggevend</a:t>
            </a:r>
            <a:endParaRPr lang="en-US" b="1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🔹</a:t>
            </a:r>
            <a:r>
              <a:rPr lang="nl-NL" sz="18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 Basisprofielen (instap, fundament)</a:t>
            </a:r>
            <a:endParaRPr lang="nl-NL" sz="2400" b="1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nl-N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Mechanieker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werkt met mechanische onderdelen (lagers, tandwielen, kettingen).</a:t>
            </a:r>
          </a:p>
          <a:p>
            <a:pPr marL="285750" indent="-285750"/>
            <a:r>
              <a:rPr lang="nl-N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Industrieel elektricien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legt kabels en installaties in fabrieken, onderhoudt elektrische netten.</a:t>
            </a:r>
          </a:p>
          <a:p>
            <a:pPr marL="285750" indent="-285750"/>
            <a:endParaRPr lang="nl-N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🔹</a:t>
            </a:r>
            <a:r>
              <a:rPr lang="nl-NL" sz="18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 Specialisten (meer kennis &amp; ervaring nodig)</a:t>
            </a:r>
          </a:p>
          <a:p>
            <a:pPr marL="285750" indent="-285750"/>
            <a:r>
              <a:rPr lang="nl-N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Service technieker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installeert en herstelt bij klanten, veelzijdig en zelfstandig.</a:t>
            </a:r>
            <a:endParaRPr lang="nl-NL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/>
            <a:r>
              <a:rPr lang="nl-N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Onderhoudstechnieker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zorgt dat machines blijven draaien via preventief onderhoud.</a:t>
            </a:r>
          </a:p>
          <a:p>
            <a:pPr marL="285750" indent="-285750"/>
            <a:r>
              <a:rPr lang="nl-N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Storingstechnieker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spoort fouten op en herstelt storingen, vaak onder tijdsdruk en doet dus curatief onderhoud.</a:t>
            </a:r>
          </a:p>
          <a:p>
            <a:pPr marL="285750" indent="-285750"/>
            <a:r>
              <a:rPr lang="nl-NL" sz="1600" b="1" i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Meet- en regeltechnieker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werkt met sensoren, </a:t>
            </a:r>
            <a:r>
              <a:rPr lang="nl-NL" sz="160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PLC’s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en regelsystemen om processen stabiel te houden.</a:t>
            </a:r>
          </a:p>
          <a:p>
            <a:pPr marL="285750" indent="-285750"/>
            <a:r>
              <a:rPr lang="nl-N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Mecanicien rollend materiaal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onderhoudt voertuigen en machines op wielen (heftrucks, kranen).</a:t>
            </a:r>
          </a:p>
          <a:p>
            <a:pPr marL="285750" indent="-285750"/>
            <a:endParaRPr lang="nl-N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en-US" sz="2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🔹</a:t>
            </a:r>
            <a:r>
              <a:rPr lang="en-US" sz="18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Coördinatie</a:t>
            </a:r>
            <a:r>
              <a:rPr lang="en-US" sz="18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 &amp; </a:t>
            </a:r>
            <a:r>
              <a:rPr lang="en-US" sz="1800" b="1" dirty="0" err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leiding</a:t>
            </a:r>
            <a:endParaRPr lang="en-US" sz="1800" b="1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nl-N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Werkvoorbereider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plant, bestelt materialen, maakt werkplannen en ondersteunt techniekers.</a:t>
            </a:r>
            <a:endParaRPr lang="nl-NL" sz="1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/>
            <a:r>
              <a:rPr lang="nl-N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Teamleader</a:t>
            </a:r>
            <a:r>
              <a:rPr lang="nl-N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→ stuurt een team van techniekers aan, bewaakt planning, kwaliteit en veiligheid.</a:t>
            </a:r>
          </a:p>
          <a:p>
            <a:pPr>
              <a:lnSpc>
                <a:spcPct val="100000"/>
              </a:lnSpc>
              <a:buNone/>
            </a:pPr>
            <a:endParaRPr lang="nl-NL" sz="1800" b="1" dirty="0">
              <a:solidFill>
                <a:srgbClr val="FFFF00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DE4DCF74-CA16-E986-1999-799970408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Onze TECH’niekers</a:t>
            </a:r>
          </a:p>
        </p:txBody>
      </p:sp>
    </p:spTree>
    <p:extLst>
      <p:ext uri="{BB962C8B-B14F-4D97-AF65-F5344CB8AC3E}">
        <p14:creationId xmlns:p14="http://schemas.microsoft.com/office/powerpoint/2010/main" val="1050592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Afbeelding 1">
            <a:extLst>
              <a:ext uri="{FF2B5EF4-FFF2-40B4-BE49-F238E27FC236}">
                <a16:creationId xmlns:a16="http://schemas.microsoft.com/office/drawing/2014/main" id="{185B367A-27D9-43EA-4528-D4421E9F1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kstvak 2">
            <a:extLst>
              <a:ext uri="{FF2B5EF4-FFF2-40B4-BE49-F238E27FC236}">
                <a16:creationId xmlns:a16="http://schemas.microsoft.com/office/drawing/2014/main" id="{2C1C47B3-BC3B-9D39-60E0-C4C716161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49" y="490538"/>
            <a:ext cx="100647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Onze TECH’niekers in de praktijk schematische voorstelling.</a:t>
            </a:r>
          </a:p>
        </p:txBody>
      </p:sp>
      <p:sp>
        <p:nvSpPr>
          <p:cNvPr id="5124" name="Rectangle 5">
            <a:extLst>
              <a:ext uri="{FF2B5EF4-FFF2-40B4-BE49-F238E27FC236}">
                <a16:creationId xmlns:a16="http://schemas.microsoft.com/office/drawing/2014/main" id="{4168A61B-F9A0-B058-F601-46BBAAD37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BBAC2A1A-C721-045C-91EC-13439D4AFB17}"/>
              </a:ext>
            </a:extLst>
          </p:cNvPr>
          <p:cNvSpPr/>
          <p:nvPr/>
        </p:nvSpPr>
        <p:spPr>
          <a:xfrm>
            <a:off x="5016500" y="3360738"/>
            <a:ext cx="1216025" cy="1160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500"/>
              <a:t>Mechanieker</a:t>
            </a:r>
          </a:p>
          <a:p>
            <a:pPr algn="ctr">
              <a:defRPr/>
            </a:pPr>
            <a:r>
              <a:rPr lang="nl-NL" sz="1050"/>
              <a:t>Focus: mechanica </a:t>
            </a:r>
          </a:p>
          <a:p>
            <a:pPr algn="ctr">
              <a:defRPr/>
            </a:pPr>
            <a:r>
              <a:rPr lang="nl-NL" sz="1050"/>
              <a:t>Eventueel aangevuld met kennis lassen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08B64ED-9037-F03F-3467-8E9C3990E941}"/>
              </a:ext>
            </a:extLst>
          </p:cNvPr>
          <p:cNvSpPr/>
          <p:nvPr/>
        </p:nvSpPr>
        <p:spPr>
          <a:xfrm>
            <a:off x="6346825" y="3352800"/>
            <a:ext cx="1216025" cy="11588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Industrieel </a:t>
            </a:r>
          </a:p>
          <a:p>
            <a:pPr algn="ctr">
              <a:defRPr/>
            </a:pPr>
            <a:r>
              <a:rPr lang="nl-NL" sz="1600"/>
              <a:t>Elektricien</a:t>
            </a:r>
          </a:p>
          <a:p>
            <a:pPr algn="ctr">
              <a:defRPr/>
            </a:pPr>
            <a:r>
              <a:rPr lang="nl-NL" sz="1100"/>
              <a:t>Focus elektrische industriële installaties 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3E6E276-BEAD-CABB-92F3-0FFDABEC13F8}"/>
              </a:ext>
            </a:extLst>
          </p:cNvPr>
          <p:cNvSpPr/>
          <p:nvPr/>
        </p:nvSpPr>
        <p:spPr>
          <a:xfrm>
            <a:off x="9464675" y="3351213"/>
            <a:ext cx="1216025" cy="1160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Storings-</a:t>
            </a:r>
          </a:p>
          <a:p>
            <a:pPr algn="ctr">
              <a:defRPr/>
            </a:pPr>
            <a:r>
              <a:rPr lang="nl-NL" sz="1600"/>
              <a:t>Technieker</a:t>
            </a:r>
          </a:p>
          <a:p>
            <a:pPr algn="ctr">
              <a:defRPr/>
            </a:pPr>
            <a:r>
              <a:rPr lang="nl-NL" sz="1200"/>
              <a:t>(PLC kennis fout opsporen) 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7644E144-7F63-3D06-9912-1ED040C885A7}"/>
              </a:ext>
            </a:extLst>
          </p:cNvPr>
          <p:cNvCxnSpPr>
            <a:cxnSpLocks/>
          </p:cNvCxnSpPr>
          <p:nvPr/>
        </p:nvCxnSpPr>
        <p:spPr>
          <a:xfrm>
            <a:off x="4883150" y="2822575"/>
            <a:ext cx="62134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BCA72EA7-EE32-83CF-48B2-979FD26880BE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8337550" y="2370138"/>
            <a:ext cx="0" cy="34639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hoek 11">
            <a:extLst>
              <a:ext uri="{FF2B5EF4-FFF2-40B4-BE49-F238E27FC236}">
                <a16:creationId xmlns:a16="http://schemas.microsoft.com/office/drawing/2014/main" id="{D560302D-D234-2FA6-9876-AFBBC69100E5}"/>
              </a:ext>
            </a:extLst>
          </p:cNvPr>
          <p:cNvSpPr/>
          <p:nvPr/>
        </p:nvSpPr>
        <p:spPr>
          <a:xfrm>
            <a:off x="2781300" y="2919413"/>
            <a:ext cx="1216025" cy="11588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Service Technieker</a:t>
            </a:r>
          </a:p>
          <a:p>
            <a:pPr algn="ctr">
              <a:defRPr/>
            </a:pPr>
            <a:r>
              <a:rPr lang="nl-NL" sz="1600"/>
              <a:t>(</a:t>
            </a:r>
            <a:r>
              <a:rPr lang="nl-NL" sz="1600" err="1"/>
              <a:t>Utility</a:t>
            </a:r>
            <a:r>
              <a:rPr lang="nl-NL" sz="1600"/>
              <a:t>)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5E51CED5-C2BE-4ED7-566B-22B06F5910A2}"/>
              </a:ext>
            </a:extLst>
          </p:cNvPr>
          <p:cNvSpPr/>
          <p:nvPr/>
        </p:nvSpPr>
        <p:spPr>
          <a:xfrm>
            <a:off x="7786688" y="2016125"/>
            <a:ext cx="1158875" cy="33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Teamleader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080AC57-68E2-F63E-3250-84555FAD7383}"/>
              </a:ext>
            </a:extLst>
          </p:cNvPr>
          <p:cNvSpPr/>
          <p:nvPr/>
        </p:nvSpPr>
        <p:spPr>
          <a:xfrm>
            <a:off x="5451475" y="2401888"/>
            <a:ext cx="1719263" cy="33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Werkvoorbereider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4A18EB26-A314-C8A8-DDB7-A54B5793779B}"/>
              </a:ext>
            </a:extLst>
          </p:cNvPr>
          <p:cNvSpPr/>
          <p:nvPr/>
        </p:nvSpPr>
        <p:spPr>
          <a:xfrm>
            <a:off x="9526588" y="2401888"/>
            <a:ext cx="1093787" cy="338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Shiftleader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927FEC5D-CB4B-0B0C-65A5-7AF49AB1C924}"/>
              </a:ext>
            </a:extLst>
          </p:cNvPr>
          <p:cNvSpPr/>
          <p:nvPr/>
        </p:nvSpPr>
        <p:spPr>
          <a:xfrm>
            <a:off x="5340350" y="2919413"/>
            <a:ext cx="2014538" cy="33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Preventief onderhoud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364EB3E5-129F-2F2B-CB60-73BC1E704D35}"/>
              </a:ext>
            </a:extLst>
          </p:cNvPr>
          <p:cNvSpPr/>
          <p:nvPr/>
        </p:nvSpPr>
        <p:spPr>
          <a:xfrm>
            <a:off x="9148763" y="2903538"/>
            <a:ext cx="1820862" cy="338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Curatief onderhoud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D3170735-9A61-89CD-2E94-1A25EB3B86A9}"/>
              </a:ext>
            </a:extLst>
          </p:cNvPr>
          <p:cNvSpPr/>
          <p:nvPr/>
        </p:nvSpPr>
        <p:spPr>
          <a:xfrm>
            <a:off x="2781300" y="4460875"/>
            <a:ext cx="1216025" cy="11588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Technieker </a:t>
            </a:r>
          </a:p>
          <a:p>
            <a:pPr algn="ctr">
              <a:defRPr/>
            </a:pPr>
            <a:r>
              <a:rPr lang="nl-NL" sz="1600"/>
              <a:t>Rollend Materieel 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C14E47B7-8C32-A7AA-BBF0-3431BDC4606F}"/>
              </a:ext>
            </a:extLst>
          </p:cNvPr>
          <p:cNvSpPr/>
          <p:nvPr/>
        </p:nvSpPr>
        <p:spPr>
          <a:xfrm>
            <a:off x="1665288" y="1411288"/>
            <a:ext cx="2230437" cy="738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Onderhoud &amp; Herstellingen </a:t>
            </a:r>
          </a:p>
          <a:p>
            <a:pPr algn="ctr">
              <a:defRPr/>
            </a:pPr>
            <a:r>
              <a:rPr lang="nl-NL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ondersteunende diensten </a:t>
            </a:r>
          </a:p>
          <a:p>
            <a:pPr algn="ctr">
              <a:defRPr/>
            </a:pPr>
            <a:r>
              <a:rPr lang="nl-NL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Non productie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42F9F895-406F-6F78-98EB-D27A5D813EF7}"/>
              </a:ext>
            </a:extLst>
          </p:cNvPr>
          <p:cNvCxnSpPr>
            <a:cxnSpLocks/>
          </p:cNvCxnSpPr>
          <p:nvPr/>
        </p:nvCxnSpPr>
        <p:spPr>
          <a:xfrm>
            <a:off x="4521200" y="1344613"/>
            <a:ext cx="0" cy="45656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F1A8B353-5C2A-7974-CA20-A76CE8206462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5624513" y="4521200"/>
            <a:ext cx="2228850" cy="76358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E8615B44-54FB-D2DD-638D-1CD91B57B499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954838" y="4511675"/>
            <a:ext cx="1158875" cy="92392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hthoek 40">
            <a:extLst>
              <a:ext uri="{FF2B5EF4-FFF2-40B4-BE49-F238E27FC236}">
                <a16:creationId xmlns:a16="http://schemas.microsoft.com/office/drawing/2014/main" id="{1021737F-DDD4-9B52-B652-763C6B119EB2}"/>
              </a:ext>
            </a:extLst>
          </p:cNvPr>
          <p:cNvSpPr/>
          <p:nvPr/>
        </p:nvSpPr>
        <p:spPr>
          <a:xfrm>
            <a:off x="1122363" y="3727450"/>
            <a:ext cx="1295400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91440" tIns="45720" rIns="91440" bIns="45720" anchor="t">
            <a:spAutoFit/>
          </a:bodyPr>
          <a:lstStyle/>
          <a:p>
            <a:pPr algn="ctr">
              <a:defRPr/>
            </a:pPr>
            <a:r>
              <a:rPr lang="nl-NL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Service Technieker</a:t>
            </a:r>
            <a:endParaRPr lang="nl-NL"/>
          </a:p>
          <a:p>
            <a:pPr algn="ctr">
              <a:defRPr/>
            </a:pPr>
            <a:r>
              <a:rPr lang="nl-NL" sz="1400">
                <a:latin typeface="Calibri"/>
                <a:ea typeface="Calibri"/>
                <a:cs typeface="Calibri"/>
              </a:rPr>
              <a:t>Zwaar</a:t>
            </a:r>
            <a:endParaRPr lang="nl-NL" sz="1400">
              <a:latin typeface="Calibri"/>
            </a:endParaRPr>
          </a:p>
          <a:p>
            <a:pPr algn="ctr">
              <a:defRPr/>
            </a:pPr>
            <a:r>
              <a:rPr lang="nl-NL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Rollend Materieel</a:t>
            </a:r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4C12099A-1AC7-1582-BEC4-40AF6AF9BFAA}"/>
              </a:ext>
            </a:extLst>
          </p:cNvPr>
          <p:cNvSpPr/>
          <p:nvPr/>
        </p:nvSpPr>
        <p:spPr>
          <a:xfrm>
            <a:off x="6934200" y="1411288"/>
            <a:ext cx="2863850" cy="338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Maintenance team industrie </a:t>
            </a:r>
          </a:p>
        </p:txBody>
      </p:sp>
      <p:sp>
        <p:nvSpPr>
          <p:cNvPr id="5145" name="Tekstvak 2">
            <a:extLst>
              <a:ext uri="{FF2B5EF4-FFF2-40B4-BE49-F238E27FC236}">
                <a16:creationId xmlns:a16="http://schemas.microsoft.com/office/drawing/2014/main" id="{B75578E9-4C7C-1A26-6022-3CFD8AA5B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04" y="6283804"/>
            <a:ext cx="91038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alt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Teamleader / werkvoorbereider met fieldwerk = Technical ( zonder fieldwerk = </a:t>
            </a:r>
            <a:r>
              <a:rPr lang="nl-NL" altLang="nl-NL" sz="18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Engi</a:t>
            </a:r>
            <a:r>
              <a:rPr lang="nl-NL" alt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nl-NL" altLang="nl-NL" sz="18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Talents</a:t>
            </a:r>
            <a:r>
              <a:rPr lang="nl-NL" alt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)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E8A729A-BE32-AEA4-5A79-74BD5D1B71F4}"/>
              </a:ext>
            </a:extLst>
          </p:cNvPr>
          <p:cNvSpPr/>
          <p:nvPr/>
        </p:nvSpPr>
        <p:spPr>
          <a:xfrm>
            <a:off x="7729538" y="3352800"/>
            <a:ext cx="1216025" cy="11604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E&amp;I Technieker </a:t>
            </a:r>
          </a:p>
          <a:p>
            <a:pPr algn="ctr">
              <a:defRPr/>
            </a:pPr>
            <a:r>
              <a:rPr lang="nl-NL" sz="1100"/>
              <a:t>Meten en regelen van het productieproces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FFBCD97-3354-B5D5-AEF1-AFA5F1001082}"/>
              </a:ext>
            </a:extLst>
          </p:cNvPr>
          <p:cNvSpPr/>
          <p:nvPr/>
        </p:nvSpPr>
        <p:spPr>
          <a:xfrm>
            <a:off x="7729538" y="4675188"/>
            <a:ext cx="1216025" cy="11588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Onderhoudstechnieker </a:t>
            </a:r>
          </a:p>
          <a:p>
            <a:pPr algn="ctr">
              <a:defRPr/>
            </a:pPr>
            <a:r>
              <a:rPr lang="nl-NL" sz="900"/>
              <a:t>(Elektromekanieker)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Afbeelding 1">
            <a:extLst>
              <a:ext uri="{FF2B5EF4-FFF2-40B4-BE49-F238E27FC236}">
                <a16:creationId xmlns:a16="http://schemas.microsoft.com/office/drawing/2014/main" id="{78936823-4022-100A-6126-4C3BDAFAB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kstvak 2">
            <a:extLst>
              <a:ext uri="{FF2B5EF4-FFF2-40B4-BE49-F238E27FC236}">
                <a16:creationId xmlns:a16="http://schemas.microsoft.com/office/drawing/2014/main" id="{C3271AF3-8663-E76C-9231-CBD971149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90538"/>
            <a:ext cx="8942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Opleiding: Een productielijn in detail</a:t>
            </a:r>
          </a:p>
        </p:txBody>
      </p:sp>
      <p:sp>
        <p:nvSpPr>
          <p:cNvPr id="6148" name="Rectangle 5">
            <a:extLst>
              <a:ext uri="{FF2B5EF4-FFF2-40B4-BE49-F238E27FC236}">
                <a16:creationId xmlns:a16="http://schemas.microsoft.com/office/drawing/2014/main" id="{6CFF42BC-3EBF-7067-DE7C-946FC542D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C6265E3-297B-76D5-7392-E4B3E12F0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140" y="892499"/>
            <a:ext cx="8051720" cy="5766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059B76F9-6965-E43A-8432-7241ABB6537B}"/>
              </a:ext>
            </a:extLst>
          </p:cNvPr>
          <p:cNvCxnSpPr/>
          <p:nvPr/>
        </p:nvCxnSpPr>
        <p:spPr>
          <a:xfrm flipV="1">
            <a:off x="9028113" y="1171575"/>
            <a:ext cx="1828800" cy="60325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6413D130-9076-E623-80DD-BC0C9A2D73EF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7413625" y="1855788"/>
            <a:ext cx="3052763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17ED7EA2-8A9C-B026-3151-4CC743F63C7D}"/>
              </a:ext>
            </a:extLst>
          </p:cNvPr>
          <p:cNvCxnSpPr/>
          <p:nvPr/>
        </p:nvCxnSpPr>
        <p:spPr>
          <a:xfrm>
            <a:off x="6675438" y="2546350"/>
            <a:ext cx="3790950" cy="5048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1D53E1E8-35E0-EAE1-1B0B-A9526685F775}"/>
              </a:ext>
            </a:extLst>
          </p:cNvPr>
          <p:cNvCxnSpPr/>
          <p:nvPr/>
        </p:nvCxnSpPr>
        <p:spPr>
          <a:xfrm>
            <a:off x="7270750" y="2841625"/>
            <a:ext cx="3089275" cy="11747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F09DB6D-ACFE-611E-3F39-3ECD8D760B29}"/>
              </a:ext>
            </a:extLst>
          </p:cNvPr>
          <p:cNvCxnSpPr/>
          <p:nvPr/>
        </p:nvCxnSpPr>
        <p:spPr>
          <a:xfrm>
            <a:off x="6675438" y="3168650"/>
            <a:ext cx="3702050" cy="847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3E837544-090F-61FA-0E77-5E25D7492E63}"/>
              </a:ext>
            </a:extLst>
          </p:cNvPr>
          <p:cNvCxnSpPr/>
          <p:nvPr/>
        </p:nvCxnSpPr>
        <p:spPr>
          <a:xfrm flipH="1">
            <a:off x="1289050" y="5033963"/>
            <a:ext cx="1687513" cy="2746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1BBE69F5-1231-5350-1FD9-770F17FCFB43}"/>
              </a:ext>
            </a:extLst>
          </p:cNvPr>
          <p:cNvCxnSpPr/>
          <p:nvPr/>
        </p:nvCxnSpPr>
        <p:spPr>
          <a:xfrm flipH="1" flipV="1">
            <a:off x="1187450" y="2809875"/>
            <a:ext cx="3905250" cy="11096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B4A2ACBE-E494-2D54-F9C1-6A4671468E11}"/>
              </a:ext>
            </a:extLst>
          </p:cNvPr>
          <p:cNvCxnSpPr/>
          <p:nvPr/>
        </p:nvCxnSpPr>
        <p:spPr>
          <a:xfrm>
            <a:off x="5940425" y="4016375"/>
            <a:ext cx="4437063" cy="11541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A6F6F689-0301-CB11-47CB-E540031A3D3D}"/>
              </a:ext>
            </a:extLst>
          </p:cNvPr>
          <p:cNvCxnSpPr/>
          <p:nvPr/>
        </p:nvCxnSpPr>
        <p:spPr>
          <a:xfrm>
            <a:off x="5516563" y="4421188"/>
            <a:ext cx="4860925" cy="7493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hthoek 20">
            <a:extLst>
              <a:ext uri="{FF2B5EF4-FFF2-40B4-BE49-F238E27FC236}">
                <a16:creationId xmlns:a16="http://schemas.microsoft.com/office/drawing/2014/main" id="{E54D82A8-99C8-A483-C5B7-C3FE1EB58440}"/>
              </a:ext>
            </a:extLst>
          </p:cNvPr>
          <p:cNvSpPr/>
          <p:nvPr/>
        </p:nvSpPr>
        <p:spPr>
          <a:xfrm>
            <a:off x="10466388" y="819150"/>
            <a:ext cx="1335087" cy="53816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/>
              <a:t>Manuele Invoer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C80313EB-2249-7351-FD1D-CE6581AC1AA2}"/>
              </a:ext>
            </a:extLst>
          </p:cNvPr>
          <p:cNvSpPr/>
          <p:nvPr/>
        </p:nvSpPr>
        <p:spPr>
          <a:xfrm>
            <a:off x="10466388" y="1874838"/>
            <a:ext cx="1335087" cy="5715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/>
              <a:t>lijm</a:t>
            </a:r>
          </a:p>
          <a:p>
            <a:pPr algn="ctr">
              <a:defRPr/>
            </a:pPr>
            <a:r>
              <a:rPr lang="nl-NL"/>
              <a:t>machines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35DEFAE-894E-5F5D-30CB-E274D05A3609}"/>
              </a:ext>
            </a:extLst>
          </p:cNvPr>
          <p:cNvSpPr/>
          <p:nvPr/>
        </p:nvSpPr>
        <p:spPr>
          <a:xfrm>
            <a:off x="10412413" y="3798888"/>
            <a:ext cx="1335087" cy="5715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/>
              <a:t>Elektrische kasten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5DEC4ACD-C8BC-2CA1-DF5F-A37190654D4E}"/>
              </a:ext>
            </a:extLst>
          </p:cNvPr>
          <p:cNvSpPr/>
          <p:nvPr/>
        </p:nvSpPr>
        <p:spPr>
          <a:xfrm>
            <a:off x="10380663" y="5022850"/>
            <a:ext cx="1335087" cy="5715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Automatische </a:t>
            </a:r>
            <a:r>
              <a:rPr lang="nl-NL" sz="1600" err="1"/>
              <a:t>paletisatie</a:t>
            </a:r>
            <a:endParaRPr lang="nl-NL" sz="1600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9CB67E48-08C8-5C6F-BE87-466EB1A9A80A}"/>
              </a:ext>
            </a:extLst>
          </p:cNvPr>
          <p:cNvSpPr/>
          <p:nvPr/>
        </p:nvSpPr>
        <p:spPr>
          <a:xfrm>
            <a:off x="223838" y="2619375"/>
            <a:ext cx="1335087" cy="5715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Stapelrobot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B328D36C-1C70-A743-A53C-31A0FA28F4E6}"/>
              </a:ext>
            </a:extLst>
          </p:cNvPr>
          <p:cNvSpPr/>
          <p:nvPr/>
        </p:nvSpPr>
        <p:spPr>
          <a:xfrm>
            <a:off x="223838" y="5114925"/>
            <a:ext cx="1333500" cy="56991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 err="1"/>
              <a:t>Reject</a:t>
            </a:r>
            <a:r>
              <a:rPr lang="nl-NL" sz="1600"/>
              <a:t> uitvoer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0DC32B52-8048-EA31-AD9F-BAB5F1244156}"/>
              </a:ext>
            </a:extLst>
          </p:cNvPr>
          <p:cNvCxnSpPr>
            <a:cxnSpLocks/>
          </p:cNvCxnSpPr>
          <p:nvPr/>
        </p:nvCxnSpPr>
        <p:spPr>
          <a:xfrm>
            <a:off x="4629150" y="5702300"/>
            <a:ext cx="5730875" cy="5857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hthoek 29">
            <a:extLst>
              <a:ext uri="{FF2B5EF4-FFF2-40B4-BE49-F238E27FC236}">
                <a16:creationId xmlns:a16="http://schemas.microsoft.com/office/drawing/2014/main" id="{67652BF3-61DA-31AD-5841-A9A39F2BFCFF}"/>
              </a:ext>
            </a:extLst>
          </p:cNvPr>
          <p:cNvSpPr/>
          <p:nvPr/>
        </p:nvSpPr>
        <p:spPr>
          <a:xfrm>
            <a:off x="10380663" y="5951538"/>
            <a:ext cx="1335087" cy="5715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600"/>
              <a:t>Pallet uitvoer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706D4B0A-0DB3-5F4C-548C-6F4B9E87CFC2}"/>
              </a:ext>
            </a:extLst>
          </p:cNvPr>
          <p:cNvSpPr/>
          <p:nvPr/>
        </p:nvSpPr>
        <p:spPr>
          <a:xfrm>
            <a:off x="10445750" y="2814638"/>
            <a:ext cx="1335088" cy="569912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1400"/>
              <a:t>Droogoven en persmachine</a:t>
            </a: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504BFA26-6B2B-C23A-88A2-66CB9943C9B1}"/>
              </a:ext>
            </a:extLst>
          </p:cNvPr>
          <p:cNvCxnSpPr/>
          <p:nvPr/>
        </p:nvCxnSpPr>
        <p:spPr>
          <a:xfrm flipH="1" flipV="1">
            <a:off x="1081088" y="1892300"/>
            <a:ext cx="3905250" cy="11096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hthoek 34">
            <a:extLst>
              <a:ext uri="{FF2B5EF4-FFF2-40B4-BE49-F238E27FC236}">
                <a16:creationId xmlns:a16="http://schemas.microsoft.com/office/drawing/2014/main" id="{C5E92103-51A8-4E0D-845D-2541F92A9D97}"/>
              </a:ext>
            </a:extLst>
          </p:cNvPr>
          <p:cNvSpPr/>
          <p:nvPr/>
        </p:nvSpPr>
        <p:spPr>
          <a:xfrm>
            <a:off x="241300" y="1668463"/>
            <a:ext cx="1335088" cy="569912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nl-NL" sz="1600"/>
              <a:t>Controle unit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Afbeelding 1">
            <a:extLst>
              <a:ext uri="{FF2B5EF4-FFF2-40B4-BE49-F238E27FC236}">
                <a16:creationId xmlns:a16="http://schemas.microsoft.com/office/drawing/2014/main" id="{0945C453-973F-4989-9E08-2A98DE217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Rectangle 5">
            <a:extLst>
              <a:ext uri="{FF2B5EF4-FFF2-40B4-BE49-F238E27FC236}">
                <a16:creationId xmlns:a16="http://schemas.microsoft.com/office/drawing/2014/main" id="{192E078A-0FCD-702F-3AC8-60216E715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1" name="Tekstvak 6">
            <a:extLst>
              <a:ext uri="{FF2B5EF4-FFF2-40B4-BE49-F238E27FC236}">
                <a16:creationId xmlns:a16="http://schemas.microsoft.com/office/drawing/2014/main" id="{C0841C9F-DEF1-D653-6B70-6B1BA344B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>
                <a:solidFill>
                  <a:srgbClr val="FFFF00"/>
                </a:solidFill>
                <a:latin typeface="Arial" panose="020B0604020202020204" pitchFamily="34" charset="0"/>
              </a:rPr>
              <a:t>Gereedschappen &amp; Tools: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Onze </a:t>
            </a:r>
            <a:r>
              <a:rPr lang="nl-NL" altLang="nl-NL" sz="18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TECH’niekers</a:t>
            </a:r>
            <a:r>
              <a:rPr lang="nl-NL" alt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kunnen niks zonder de juiste gereedschappen &amp; tools om hun projecten bij onze klanten uit te voeren.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Daarom voorzien wij van uit Technical </a:t>
            </a:r>
            <a:r>
              <a:rPr lang="nl-NL" altLang="nl-NL" sz="18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Talents</a:t>
            </a:r>
            <a:r>
              <a:rPr lang="nl-NL" alt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een aantal basis zaken die onontbeerlijk zijn voor het snel en correct uit te voeren van Technische projecten.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 voorzien wij steeds opmaat van de </a:t>
            </a:r>
            <a:r>
              <a:rPr lang="nl-NL" altLang="nl-NL" sz="18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TECH’nieker</a:t>
            </a:r>
            <a:r>
              <a:rPr lang="nl-NL" alt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het project een gereedschapswagen of trolley met de juiste gereedschappen en tools! </a:t>
            </a:r>
          </a:p>
        </p:txBody>
      </p:sp>
      <p:pic>
        <p:nvPicPr>
          <p:cNvPr id="34822" name="Afbeelding 4">
            <a:extLst>
              <a:ext uri="{FF2B5EF4-FFF2-40B4-BE49-F238E27FC236}">
                <a16:creationId xmlns:a16="http://schemas.microsoft.com/office/drawing/2014/main" id="{53234324-F81B-0B1C-9875-C0E83E008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717925"/>
            <a:ext cx="41021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Afbeelding 1">
            <a:extLst>
              <a:ext uri="{FF2B5EF4-FFF2-40B4-BE49-F238E27FC236}">
                <a16:creationId xmlns:a16="http://schemas.microsoft.com/office/drawing/2014/main" id="{025AAD7C-F0A9-382C-BA0A-10400CB76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4079875"/>
            <a:ext cx="29368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Afbeelding 2">
            <a:extLst>
              <a:ext uri="{FF2B5EF4-FFF2-40B4-BE49-F238E27FC236}">
                <a16:creationId xmlns:a16="http://schemas.microsoft.com/office/drawing/2014/main" id="{0B232955-7E20-789A-24DD-CEAA03652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8" y="4164013"/>
            <a:ext cx="3043237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2">
            <a:extLst>
              <a:ext uri="{FF2B5EF4-FFF2-40B4-BE49-F238E27FC236}">
                <a16:creationId xmlns:a16="http://schemas.microsoft.com/office/drawing/2014/main" id="{13AFCDC0-5535-15E5-D9EE-DC29C823D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Tools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9F8A2A-2E2F-C3C2-D002-E49BBFBDD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Afbeelding 1">
            <a:extLst>
              <a:ext uri="{FF2B5EF4-FFF2-40B4-BE49-F238E27FC236}">
                <a16:creationId xmlns:a16="http://schemas.microsoft.com/office/drawing/2014/main" id="{1F5A6321-C271-A84F-B771-B490F0F82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Rectangle 5">
            <a:extLst>
              <a:ext uri="{FF2B5EF4-FFF2-40B4-BE49-F238E27FC236}">
                <a16:creationId xmlns:a16="http://schemas.microsoft.com/office/drawing/2014/main" id="{24DA56F2-448F-DA1C-F398-00D66BF2C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1" name="Tekstvak 6">
            <a:extLst>
              <a:ext uri="{FF2B5EF4-FFF2-40B4-BE49-F238E27FC236}">
                <a16:creationId xmlns:a16="http://schemas.microsoft.com/office/drawing/2014/main" id="{35F91E78-AAC3-E48B-65C5-76B989D69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6049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>
                <a:latin typeface="Calibri"/>
                <a:ea typeface="Calibri"/>
                <a:cs typeface="Calibri"/>
              </a:rPr>
              <a:t>🦺 </a:t>
            </a:r>
            <a:r>
              <a:rPr lang="nl-NL" sz="2000" b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Veiligheid &amp; Welzijn bij TT</a:t>
            </a:r>
            <a:endParaRPr lang="en-US" b="1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VCA (Veiligheid, gezondheid en milieu Checklist Aannemers)</a:t>
            </a:r>
            <a:endParaRPr lang="nl-NL" b="1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Extern certificaat → bewijst dat onze techniekers veilig kunnen werken.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Richt zich op: LMRA (Laatste Minuut Risico Analyse), </a:t>
            </a:r>
            <a:r>
              <a:rPr lang="nl-NL" sz="18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PBM’s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veilig werken met machines en installaties.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Vaak verplicht in industriële omgevingen.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105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We Care (TT-intern programma)</a:t>
            </a:r>
            <a:endParaRPr lang="nl-NL" b="1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Interne veiligheids- en welzijnsaanpak van Technical </a:t>
            </a:r>
            <a:r>
              <a:rPr lang="nl-NL" sz="18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Talents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Doel: iedereen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veilig én gezond naar huis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Rol HRO: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checkt regelmatig in bij de medewerker (</a:t>
            </a:r>
            <a:r>
              <a:rPr lang="nl-NL" sz="18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proximiti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-momenten) om welzijn, veiligheid en tevredenheid op te volgen.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Focus: betrokkenheid, leren uit incidenten, aandacht voor ergonomie en mentaal welzijn.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7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Kort verschil:</a:t>
            </a:r>
            <a:endParaRPr lang="nl-NL" b="1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VCA = extern certificaat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(minimumnorm).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We Care = intern programma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(extra opvolging, met HRO als aanspreekpunt voor de medewerker).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20325A15-CCC7-9E8A-4FC9-028C4037A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Veiligheid &amp; Welzijn</a:t>
            </a:r>
          </a:p>
        </p:txBody>
      </p:sp>
    </p:spTree>
    <p:extLst>
      <p:ext uri="{BB962C8B-B14F-4D97-AF65-F5344CB8AC3E}">
        <p14:creationId xmlns:p14="http://schemas.microsoft.com/office/powerpoint/2010/main" val="3220807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DF2E26-9CAC-D433-03FA-2279E67F7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1">
            <a:extLst>
              <a:ext uri="{FF2B5EF4-FFF2-40B4-BE49-F238E27FC236}">
                <a16:creationId xmlns:a16="http://schemas.microsoft.com/office/drawing/2014/main" id="{830462E2-874A-23BA-C906-71FE447A0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vak 2">
            <a:extLst>
              <a:ext uri="{FF2B5EF4-FFF2-40B4-BE49-F238E27FC236}">
                <a16:creationId xmlns:a16="http://schemas.microsoft.com/office/drawing/2014/main" id="{99280912-9B46-AB72-BCC8-D2B38EAAD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Technische Interne Opleiding: Doel </a:t>
            </a:r>
            <a:endParaRPr lang="nl-NL" altLang="nl-NL" sz="1800" b="1" dirty="0">
              <a:solidFill>
                <a:schemeClr val="bg1"/>
              </a:solidFill>
            </a:endParaRP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706B312A-BF1F-E7FA-9EBB-0C2964336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9221" name="Tekstvak 6">
            <a:extLst>
              <a:ext uri="{FF2B5EF4-FFF2-40B4-BE49-F238E27FC236}">
                <a16:creationId xmlns:a16="http://schemas.microsoft.com/office/drawing/2014/main" id="{2EBA259E-A23B-2822-EE86-104B844AB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743" y="1070882"/>
            <a:ext cx="11124746" cy="596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cs typeface="Arial"/>
              </a:rPr>
              <a:t>Doel</a:t>
            </a:r>
            <a:r>
              <a:rPr lang="nl-NL" sz="1800" b="1">
                <a:solidFill>
                  <a:srgbClr val="FFFF00"/>
                </a:solidFill>
                <a:latin typeface="Arial"/>
                <a:ea typeface="Calibri"/>
                <a:cs typeface="Arial"/>
              </a:rPr>
              <a:t> van deze Interne Technische Opleiding:</a:t>
            </a:r>
            <a:endParaRPr lang="nl-NL" sz="1800" b="1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endParaRPr lang="nl-NL" sz="18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- Beter begrijpen en lezen van kandidaten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Je herkent sneller welke ervaring en skills een kandidaat écht bezit.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Dit helpt je om een CV correct te interpreteren en dieper door te vragen.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nl-NL" sz="1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- Vertrouwen uitstralen naar kandidaten en klanten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Kandidaten en medewerkers voelen zich serieus genomen als je hun werkcontext begrijpt.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Klanten zien dat je mee kan spreken in hun technische taal en hun behoefte echt begrijpt.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nl-NL" sz="1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- Basisinzicht in technische domeinen</a:t>
            </a:r>
            <a:endParaRPr lang="nl-NL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Geeft je houvast om profielen en functies beter te kaderen.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Maakt gesprekken concreter en voorkomt misverstanden.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  <a:ea typeface="Calibri"/>
              <a:cs typeface="Arial"/>
            </a:endParaRPr>
          </a:p>
          <a:p>
            <a:pPr marL="285750" indent="-285750">
              <a:lnSpc>
                <a:spcPct val="100000"/>
              </a:lnSpc>
              <a:buFont typeface="Calibri" panose="020B0604020202020204" pitchFamily="34" charset="0"/>
              <a:buChar char="-"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55584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Afbeelding 1">
            <a:extLst>
              <a:ext uri="{FF2B5EF4-FFF2-40B4-BE49-F238E27FC236}">
                <a16:creationId xmlns:a16="http://schemas.microsoft.com/office/drawing/2014/main" id="{59B77A38-DEF9-2B4A-9C4D-2695B68D5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5">
            <a:extLst>
              <a:ext uri="{FF2B5EF4-FFF2-40B4-BE49-F238E27FC236}">
                <a16:creationId xmlns:a16="http://schemas.microsoft.com/office/drawing/2014/main" id="{12AF3665-E581-3EB3-8722-2BF4EB1A8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6869" name="Tekstvak 6">
            <a:extLst>
              <a:ext uri="{FF2B5EF4-FFF2-40B4-BE49-F238E27FC236}">
                <a16:creationId xmlns:a16="http://schemas.microsoft.com/office/drawing/2014/main" id="{65C8E3B0-DFB1-3CF3-F8C1-26DAAF2ED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992188"/>
            <a:ext cx="10493375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rgbClr val="FFFF00"/>
                </a:solidFill>
                <a:latin typeface="Arial" panose="020B0604020202020204" pitchFamily="34" charset="0"/>
              </a:rPr>
              <a:t>Attesten &amp; Opleidingen: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Naast de nodige tools zijn ook de nodige attesten en opleidingen vereist voor onze TECH’niekers.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Standaard heeft iedere TECH’nieker een VCA basis attest nodig en iedere freelancer een VCA-VOL, daarnaast kunnen er project afhankelijk bijkomende attesten en opleidingen nodig zijn.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meest voorkomende zijn: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Hoogtewerker 					BA4 / BA5: </a:t>
            </a:r>
            <a:r>
              <a:rPr lang="nl-NL" altLang="nl-N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veilig werken aan of met elektrische installaties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BA4: Gewaarschuwde personen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BA5: Bevoegde personen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Heftruck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Rolbrug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70" name="Afbeelding 1">
            <a:extLst>
              <a:ext uri="{FF2B5EF4-FFF2-40B4-BE49-F238E27FC236}">
                <a16:creationId xmlns:a16="http://schemas.microsoft.com/office/drawing/2014/main" id="{42D59EFB-94F7-692F-A217-E06301FF4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3149600"/>
            <a:ext cx="1169987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Afbeelding 2">
            <a:extLst>
              <a:ext uri="{FF2B5EF4-FFF2-40B4-BE49-F238E27FC236}">
                <a16:creationId xmlns:a16="http://schemas.microsoft.com/office/drawing/2014/main" id="{34E7630C-C99D-F4E1-B474-2C5A378F5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263" y="3070225"/>
            <a:ext cx="7937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Afbeelding 3">
            <a:extLst>
              <a:ext uri="{FF2B5EF4-FFF2-40B4-BE49-F238E27FC236}">
                <a16:creationId xmlns:a16="http://schemas.microsoft.com/office/drawing/2014/main" id="{D7F41BBF-137D-2371-41FD-4A51B7AE9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4000500"/>
            <a:ext cx="149225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Afbeelding 4">
            <a:extLst>
              <a:ext uri="{FF2B5EF4-FFF2-40B4-BE49-F238E27FC236}">
                <a16:creationId xmlns:a16="http://schemas.microsoft.com/office/drawing/2014/main" id="{A44E44CF-B967-202F-4836-75E8B8279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4135438"/>
            <a:ext cx="175418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Afbeelding 5">
            <a:extLst>
              <a:ext uri="{FF2B5EF4-FFF2-40B4-BE49-F238E27FC236}">
                <a16:creationId xmlns:a16="http://schemas.microsoft.com/office/drawing/2014/main" id="{FEEB8962-C36B-8917-2802-156AB9C64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13" y="5272088"/>
            <a:ext cx="2252662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Afbeelding 6">
            <a:extLst>
              <a:ext uri="{FF2B5EF4-FFF2-40B4-BE49-F238E27FC236}">
                <a16:creationId xmlns:a16="http://schemas.microsoft.com/office/drawing/2014/main" id="{6C60D195-3FAC-BD96-9807-B582A00D0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5078413"/>
            <a:ext cx="261302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39CBE94-1E59-34D2-E937-78029DF0F5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2175" y="4281996"/>
            <a:ext cx="1474803" cy="1966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kstvak 2">
            <a:extLst>
              <a:ext uri="{FF2B5EF4-FFF2-40B4-BE49-F238E27FC236}">
                <a16:creationId xmlns:a16="http://schemas.microsoft.com/office/drawing/2014/main" id="{0B89AB46-1D48-6BC5-F3BD-5FE88B79F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Opleiding en Attesten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ECDBEF-0186-CB8F-A709-5554FE42A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Afbeelding 1">
            <a:extLst>
              <a:ext uri="{FF2B5EF4-FFF2-40B4-BE49-F238E27FC236}">
                <a16:creationId xmlns:a16="http://schemas.microsoft.com/office/drawing/2014/main" id="{F4E5E938-2539-C07B-0B20-88A4BEDD0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Rectangle 5">
            <a:extLst>
              <a:ext uri="{FF2B5EF4-FFF2-40B4-BE49-F238E27FC236}">
                <a16:creationId xmlns:a16="http://schemas.microsoft.com/office/drawing/2014/main" id="{524E20F9-EF67-903F-4E68-4EC4108E9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1" name="Tekstvak 6">
            <a:extLst>
              <a:ext uri="{FF2B5EF4-FFF2-40B4-BE49-F238E27FC236}">
                <a16:creationId xmlns:a16="http://schemas.microsoft.com/office/drawing/2014/main" id="{BFD99F1A-1D17-5D7B-8460-C046B5C63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693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nl-NL" dirty="0">
                <a:latin typeface="Calibri"/>
                <a:ea typeface="Calibri"/>
                <a:cs typeface="Calibri"/>
              </a:rPr>
              <a:t>📄</a:t>
            </a:r>
            <a:r>
              <a:rPr lang="nl-NL" sz="2000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 🧑‍💻 </a:t>
            </a:r>
            <a:r>
              <a:rPr lang="nl-NL" sz="20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HRO – </a:t>
            </a:r>
            <a:r>
              <a:rPr lang="nl-NL" sz="2000" b="1" dirty="0" err="1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lang="nl-NL" sz="2000" b="1" dirty="0">
                <a:solidFill>
                  <a:srgbClr val="FFFF00"/>
                </a:solidFill>
                <a:latin typeface="Calibri"/>
                <a:ea typeface="Calibri"/>
                <a:cs typeface="Calibri"/>
              </a:rPr>
              <a:t> Trainer Tool</a:t>
            </a:r>
            <a:endParaRPr lang="en-US" b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nl-NL" sz="2000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 HRO – </a:t>
            </a:r>
            <a:r>
              <a:rPr lang="nl-NL" sz="20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Trainer Tool is een digitale oefenomgeving die de kennis uit de TIO HRO Training vertaalt naar praktijkgerichte interviews.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endParaRPr lang="nl-NL" sz="7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Werking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 HRO voert realistische intake- of screeningsgesprekken met fictieve kandidaten.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20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speelt het gekozen CV-profiel na, met passende spreekstijl, emoties of weerstand.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 HRO moet zijn/haar basiskennis uit de TIO-training toepassen: doorvragen, kernwoorden herkennen, rode vlaggen signaleren.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endParaRPr lang="nl-NL" sz="7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2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Doel</a:t>
            </a:r>
            <a:endParaRPr lang="nl-NL" b="1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Oefenen om technische profielen correct in te schatten, ook zonder technische achtergrond.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Versterken van de interviewvaardigheden door praktisch rollenspel.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20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Leren vertalen van technische termen naar HR-taal en omgekeerd.</a:t>
            </a:r>
            <a:endParaRPr lang="nl-NL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endParaRPr lang="nl-NL" sz="2000" dirty="0">
              <a:solidFill>
                <a:srgbClr val="FFFF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,Sans-Serif"/>
              <a:buChar char="•"/>
            </a:pPr>
            <a:endParaRPr lang="nl-NL" sz="1400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buNone/>
            </a:pPr>
            <a:endParaRPr lang="nl-NL" sz="1400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6BC5CBFA-DB95-1AFE-62C0-046DC623D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Digitale Trainer</a:t>
            </a:r>
          </a:p>
        </p:txBody>
      </p:sp>
    </p:spTree>
    <p:extLst>
      <p:ext uri="{BB962C8B-B14F-4D97-AF65-F5344CB8AC3E}">
        <p14:creationId xmlns:p14="http://schemas.microsoft.com/office/powerpoint/2010/main" val="2087548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339DB22D-3961-87EC-2A00-7D5B8D6A8B3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8C6C69BB-1353-429F-1E54-66A95585252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90588" y="4408488"/>
            <a:ext cx="3475037" cy="19050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73FF531-6C32-0291-160A-3CE2FAE5D0C5}"/>
              </a:ext>
            </a:extLst>
          </p:cNvPr>
          <p:cNvSpPr/>
          <p:nvPr/>
        </p:nvSpPr>
        <p:spPr>
          <a:xfrm>
            <a:off x="652463" y="4159250"/>
            <a:ext cx="3971925" cy="539750"/>
          </a:xfrm>
          <a:prstGeom prst="ellipse">
            <a:avLst/>
          </a:prstGeom>
          <a:solidFill>
            <a:srgbClr val="2936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3077" name="Ondertitel 2">
            <a:extLst>
              <a:ext uri="{FF2B5EF4-FFF2-40B4-BE49-F238E27FC236}">
                <a16:creationId xmlns:a16="http://schemas.microsoft.com/office/drawing/2014/main" id="{515A4247-13F3-83BA-38E5-640D50DF3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14350" y="4408488"/>
            <a:ext cx="6745288" cy="2152650"/>
          </a:xfrm>
        </p:spPr>
        <p:txBody>
          <a:bodyPr/>
          <a:lstStyle/>
          <a:p>
            <a:pPr algn="l" eaLnBrk="1" hangingPunct="1"/>
            <a:endParaRPr lang="nl-NL" altLang="nl-NL" dirty="0"/>
          </a:p>
          <a:p>
            <a:pPr eaLnBrk="1" hangingPunct="1"/>
            <a:r>
              <a:rPr lang="nl-NL" altLang="nl-NL" sz="3200" b="1" dirty="0">
                <a:solidFill>
                  <a:schemeClr val="bg1"/>
                </a:solidFill>
              </a:rPr>
              <a:t>Technical Talents</a:t>
            </a:r>
          </a:p>
          <a:p>
            <a:pPr eaLnBrk="1" hangingPunct="1"/>
            <a:r>
              <a:rPr lang="nl-NL" altLang="nl-NL" sz="2800" b="1" dirty="0">
                <a:solidFill>
                  <a:schemeClr val="bg1"/>
                </a:solidFill>
              </a:rPr>
              <a:t>Technische Interne HRO Opleiding</a:t>
            </a:r>
          </a:p>
          <a:p>
            <a:pPr eaLnBrk="1" hangingPunct="1"/>
            <a:r>
              <a:rPr lang="nl-NL" altLang="nl-NL" sz="2000" b="1" dirty="0">
                <a:solidFill>
                  <a:schemeClr val="bg1"/>
                </a:solidFill>
              </a:rPr>
              <a:t>Play time &gt;&gt;&gt; klik op de foto!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B8B1D1D-12EA-D6CA-28E8-FCA6BBF06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563" y="1038225"/>
            <a:ext cx="2847975" cy="284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Afbeelding 1">
            <a:hlinkClick r:id="rId4"/>
            <a:extLst>
              <a:ext uri="{FF2B5EF4-FFF2-40B4-BE49-F238E27FC236}">
                <a16:creationId xmlns:a16="http://schemas.microsoft.com/office/drawing/2014/main" id="{0D3E68C9-0E30-C2FA-40AF-FD2B32C6C1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397" y="725556"/>
            <a:ext cx="5406887" cy="5406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FABEDF-0F3C-6150-F06A-3B9D04A0C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1">
            <a:extLst>
              <a:ext uri="{FF2B5EF4-FFF2-40B4-BE49-F238E27FC236}">
                <a16:creationId xmlns:a16="http://schemas.microsoft.com/office/drawing/2014/main" id="{49019A6E-D9D5-4205-F1DC-8B7A79A04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kstvak 2">
            <a:extLst>
              <a:ext uri="{FF2B5EF4-FFF2-40B4-BE49-F238E27FC236}">
                <a16:creationId xmlns:a16="http://schemas.microsoft.com/office/drawing/2014/main" id="{2E0D15A7-F3C1-C3AF-5B6A-51EC59EC7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90538"/>
            <a:ext cx="8942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Technische Interne Opleiding: O</a:t>
            </a:r>
            <a:r>
              <a:rPr lang="nl-NL" altLang="nl-NL" sz="1800" b="1" dirty="0" err="1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nze</a:t>
            </a:r>
            <a:r>
              <a:rPr lang="nl-NL" altLang="nl-NL" sz="18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 TECH’niekers</a:t>
            </a:r>
            <a:endParaRPr lang="nl-NL" altLang="nl-NL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/>
            </a:endParaRPr>
          </a:p>
        </p:txBody>
      </p:sp>
      <p:sp>
        <p:nvSpPr>
          <p:cNvPr id="4100" name="Rectangle 5">
            <a:extLst>
              <a:ext uri="{FF2B5EF4-FFF2-40B4-BE49-F238E27FC236}">
                <a16:creationId xmlns:a16="http://schemas.microsoft.com/office/drawing/2014/main" id="{DE540F5B-3A29-E10F-D853-57D3155B2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alt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101" name="Afbeelding 5">
            <a:extLst>
              <a:ext uri="{FF2B5EF4-FFF2-40B4-BE49-F238E27FC236}">
                <a16:creationId xmlns:a16="http://schemas.microsoft.com/office/drawing/2014/main" id="{9F24808E-1EB8-CA11-D887-A05CCE69D7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979488"/>
            <a:ext cx="10718800" cy="58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385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320D71-C558-ADA1-B8A1-B04850CF8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1">
            <a:extLst>
              <a:ext uri="{FF2B5EF4-FFF2-40B4-BE49-F238E27FC236}">
                <a16:creationId xmlns:a16="http://schemas.microsoft.com/office/drawing/2014/main" id="{2BB46DA0-EA85-8D4A-E3C8-7383B73BA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vak 2">
            <a:extLst>
              <a:ext uri="{FF2B5EF4-FFF2-40B4-BE49-F238E27FC236}">
                <a16:creationId xmlns:a16="http://schemas.microsoft.com/office/drawing/2014/main" id="{33543DF8-14F5-19E4-80FE-E93A34F6D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Technische Interne Opleiding: Mechanica </a:t>
            </a:r>
            <a:endParaRPr lang="nl-NL" altLang="nl-NL" sz="1800" b="1" dirty="0">
              <a:solidFill>
                <a:schemeClr val="bg1"/>
              </a:solidFill>
            </a:endParaRP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4CE009F2-62C2-05E4-8B6E-3BB1BF22E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9221" name="Tekstvak 6">
            <a:extLst>
              <a:ext uri="{FF2B5EF4-FFF2-40B4-BE49-F238E27FC236}">
                <a16:creationId xmlns:a16="http://schemas.microsoft.com/office/drawing/2014/main" id="{8CF20CB3-8E21-B1D7-8CF6-FC75C71A2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743" y="1070882"/>
            <a:ext cx="11124746" cy="436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ea typeface="Calibri"/>
                <a:cs typeface="Arial"/>
              </a:rPr>
              <a:t>Mechanica?!</a:t>
            </a:r>
            <a:endParaRPr lang="nl-NL" sz="1800" b="1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endParaRPr lang="nl-NL" sz="18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Mechanica gaat over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alles wat beweegt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in een machine: motoren, tandwielen, riemen, kettingen, lagers…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Het is de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kracht en beweging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die van een motor naar een machine wordt overgebracht, zodat die machine kan draaien of werken.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Concreet: een </a:t>
            </a:r>
            <a:r>
              <a:rPr lang="nl-NL" sz="18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mechanieker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zorgt dat de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bewegende delen van machines goed gesmeerd, afgesteld en hersteld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worden.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buNone/>
            </a:pPr>
            <a:endParaRPr lang="nl-NL" sz="18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Voorbeeld: in een fabriek staat een transportband stil → de </a:t>
            </a:r>
            <a:r>
              <a:rPr lang="nl-NL" sz="180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mechanieker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kijkt of de ketting of lagers kapot zijn en vervangt die.</a:t>
            </a:r>
            <a:endParaRPr lang="nl-NL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  <a:ea typeface="Calibri"/>
              <a:cs typeface="Arial"/>
            </a:endParaRPr>
          </a:p>
          <a:p>
            <a:pPr marL="285750" indent="-285750">
              <a:lnSpc>
                <a:spcPct val="100000"/>
              </a:lnSpc>
              <a:buFont typeface="Calibri" panose="020B0604020202020204" pitchFamily="34" charset="0"/>
              <a:buChar char="-"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4997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1382D7-849D-333A-F5AE-F5C713D9C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1">
            <a:extLst>
              <a:ext uri="{FF2B5EF4-FFF2-40B4-BE49-F238E27FC236}">
                <a16:creationId xmlns:a16="http://schemas.microsoft.com/office/drawing/2014/main" id="{BE92E501-B423-9495-E7A8-21604706F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vak 2">
            <a:extLst>
              <a:ext uri="{FF2B5EF4-FFF2-40B4-BE49-F238E27FC236}">
                <a16:creationId xmlns:a16="http://schemas.microsoft.com/office/drawing/2014/main" id="{9B964FA2-E708-B4A7-AA3A-0D61A000F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Lagers</a:t>
            </a: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975D9C54-5695-B7E6-7F6A-3934B5ECD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9221" name="Tekstvak 6">
            <a:extLst>
              <a:ext uri="{FF2B5EF4-FFF2-40B4-BE49-F238E27FC236}">
                <a16:creationId xmlns:a16="http://schemas.microsoft.com/office/drawing/2014/main" id="{3C4C1A1F-40C0-0723-D941-175396615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571" y="1506311"/>
            <a:ext cx="10493375" cy="407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altLang="nl-NL" sz="1800" b="1">
                <a:solidFill>
                  <a:srgbClr val="FFFF00"/>
                </a:solidFill>
                <a:latin typeface="Arial"/>
                <a:cs typeface="Arial"/>
              </a:rPr>
              <a:t>Lagers?!</a:t>
            </a: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nl-NL" altLang="nl-NL" sz="1800" b="1">
              <a:solidFill>
                <a:srgbClr val="FFFF00"/>
              </a:solidFill>
              <a:latin typeface="Arial"/>
              <a:ea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Een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lager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is een soort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klein rond onderdeel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dat ervoor zorgt dat iets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vlot kan draaien of rollen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Je vindt ze overal waar er beweging is: in fietswielen, motoren, machines, zelfs in een bureaustoel.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Vergelijking:</a:t>
            </a:r>
            <a:endParaRPr lang="nl-NL" b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Denk aan een fietswiel: het draait soepel rond omdat er lagers in de naaf zitten.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Zonder lagers zou het wiel stroef draaien of blokkeren.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None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👉 Voor de technieker: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Een lager </a:t>
            </a:r>
            <a:r>
              <a:rPr lang="nl-NL" sz="1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vermindert wrijving</a:t>
            </a: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tussen draaiende delen.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18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Als een lager kapot is, hoor je vaak lawaai, trilling of loopt een machine vast.</a:t>
            </a:r>
            <a:endParaRPr lang="nl-NL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Afbeelding 3">
            <a:extLst>
              <a:ext uri="{FF2B5EF4-FFF2-40B4-BE49-F238E27FC236}">
                <a16:creationId xmlns:a16="http://schemas.microsoft.com/office/drawing/2014/main" id="{C053EB3C-5372-E758-1AF8-DA64742BB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7804" y="4335588"/>
            <a:ext cx="3668933" cy="2482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44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8B8CA5-9CF7-556A-99EE-95C157EF9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1">
            <a:extLst>
              <a:ext uri="{FF2B5EF4-FFF2-40B4-BE49-F238E27FC236}">
                <a16:creationId xmlns:a16="http://schemas.microsoft.com/office/drawing/2014/main" id="{4649F956-BFAB-7624-7302-D6FD9B9E9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5">
            <a:extLst>
              <a:ext uri="{FF2B5EF4-FFF2-40B4-BE49-F238E27FC236}">
                <a16:creationId xmlns:a16="http://schemas.microsoft.com/office/drawing/2014/main" id="{736389ED-27CE-C43B-17B5-C020D6058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9221" name="Tekstvak 6">
            <a:extLst>
              <a:ext uri="{FF2B5EF4-FFF2-40B4-BE49-F238E27FC236}">
                <a16:creationId xmlns:a16="http://schemas.microsoft.com/office/drawing/2014/main" id="{8C36C951-DD03-56FF-9676-4371E0931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592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sz="1800" b="1">
                <a:solidFill>
                  <a:srgbClr val="FFFF00"/>
                </a:solidFill>
                <a:latin typeface="Arial"/>
                <a:cs typeface="Arial"/>
              </a:rPr>
              <a:t>🔧 Lagers – Basisvragen &amp; Antwoorden</a:t>
            </a: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nl-NL" sz="1400" b="1">
                <a:solidFill>
                  <a:schemeClr val="bg1"/>
                </a:solidFill>
                <a:latin typeface="Arial"/>
                <a:cs typeface="Arial"/>
              </a:rPr>
              <a:t>Hoe werken ze?</a:t>
            </a:r>
            <a:endParaRPr lang="nl-NL" sz="1400" b="1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Vraag: Wat doet </a:t>
            </a:r>
            <a:r>
              <a:rPr lang="nl-NL" sz="1400">
                <a:solidFill>
                  <a:srgbClr val="FFFFFF"/>
                </a:solidFill>
                <a:latin typeface="Arial"/>
                <a:cs typeface="Arial"/>
              </a:rPr>
              <a:t>een lager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?</a:t>
            </a:r>
            <a:endParaRPr lang="nl-NL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4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 Laat delen soepel draaien, vermindert wrijving.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endParaRPr lang="nl-NL" sz="14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400" b="1">
                <a:solidFill>
                  <a:schemeClr val="bg1"/>
                </a:solidFill>
                <a:latin typeface="Arial"/>
                <a:cs typeface="Arial"/>
              </a:rPr>
              <a:t>Onderhoud</a:t>
            </a:r>
            <a:endParaRPr lang="nl-NL" sz="1400" b="1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Vraag: Hoe merk je slijtage?</a:t>
            </a:r>
            <a:endParaRPr lang="nl-NL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: Geluid, trillingen, speling.</a:t>
            </a:r>
            <a:endParaRPr lang="nl-NL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Vraag: Hoe onderhoud je?</a:t>
            </a:r>
            <a:endParaRPr lang="nl-NL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: Smeren, schoonmaken, controleren.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endParaRPr lang="nl-NL" sz="14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400" b="1">
                <a:solidFill>
                  <a:schemeClr val="bg1"/>
                </a:solidFill>
                <a:latin typeface="Arial"/>
                <a:cs typeface="Arial"/>
              </a:rPr>
              <a:t>Vervangen</a:t>
            </a:r>
            <a:endParaRPr lang="nl-NL" sz="1400" b="1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Vraag</a:t>
            </a:r>
            <a:r>
              <a:rPr lang="nl-NL" sz="1400">
                <a:solidFill>
                  <a:srgbClr val="FFFFFF"/>
                </a:solidFill>
                <a:latin typeface="Arial"/>
                <a:cs typeface="Arial"/>
              </a:rPr>
              <a:t>: Hoe vervang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 je een lager?</a:t>
            </a:r>
            <a:endParaRPr lang="nl-NL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: Machine stilleggen, oud lager uithalen, nieuw plaatsen.</a:t>
            </a:r>
            <a:endParaRPr lang="nl-NL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Vraag: Welke tools?</a:t>
            </a:r>
            <a:endParaRPr lang="nl-NL" sz="14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Antw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: </a:t>
            </a: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Lagertrekker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, pers, vet, zachte hamer.</a:t>
            </a:r>
            <a:endParaRPr lang="nl-NL" sz="160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Tx/>
              <a:buChar char="-"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63B6D65B-E1EF-6912-5D05-8E3A47EDD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8942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nl-NL" altLang="nl-NL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Technische Interne HR Opleiding: HRO vragen Lagers </a:t>
            </a:r>
          </a:p>
        </p:txBody>
      </p:sp>
    </p:spTree>
    <p:extLst>
      <p:ext uri="{BB962C8B-B14F-4D97-AF65-F5344CB8AC3E}">
        <p14:creationId xmlns:p14="http://schemas.microsoft.com/office/powerpoint/2010/main" val="1847024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Afbeelding 1">
            <a:extLst>
              <a:ext uri="{FF2B5EF4-FFF2-40B4-BE49-F238E27FC236}">
                <a16:creationId xmlns:a16="http://schemas.microsoft.com/office/drawing/2014/main" id="{28ED07EE-BCBD-5127-6718-9FE740BB2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701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5">
            <a:extLst>
              <a:ext uri="{FF2B5EF4-FFF2-40B4-BE49-F238E27FC236}">
                <a16:creationId xmlns:a16="http://schemas.microsoft.com/office/drawing/2014/main" id="{5CAE102D-3728-C6E5-0F41-2DDE8C612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10245" name="Tekstvak 6">
            <a:extLst>
              <a:ext uri="{FF2B5EF4-FFF2-40B4-BE49-F238E27FC236}">
                <a16:creationId xmlns:a16="http://schemas.microsoft.com/office/drawing/2014/main" id="{3C78943A-F2E7-3B0E-A274-1944C059F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038225"/>
            <a:ext cx="10493375" cy="29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>
                <a:solidFill>
                  <a:srgbClr val="FFFF00"/>
                </a:solidFill>
                <a:latin typeface="Arial"/>
                <a:cs typeface="Arial"/>
              </a:rPr>
              <a:t>Kleppen, Ventielen en Afsluiters: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 b="1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Kleppen 👉 “deurtjes” in een machine die open/dicht gaan om iets door te laten (lucht, gas, vloeistof).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Ventielen 👉 regelen hoeveel er doorstroomt (bijv. fietsventiel laat lucht in/uit de band).</a:t>
            </a:r>
            <a:endParaRPr lang="nl-NL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Afsluiters 👉 werken als een kraan: volledig open of volledig dicht.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endParaRPr lang="nl-NL" sz="180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nl-NL" sz="1800">
                <a:solidFill>
                  <a:schemeClr val="bg1"/>
                </a:solidFill>
                <a:latin typeface="Arial"/>
                <a:cs typeface="Arial"/>
              </a:rPr>
              <a:t>👉 Kortom: ze zorgen dat stromingen in een installatie gestuurd, geregeld of afgesloten worden.</a:t>
            </a:r>
            <a:endParaRPr lang="nl-NL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nl-NL" altLang="nl-NL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kstvak 2">
            <a:extLst>
              <a:ext uri="{FF2B5EF4-FFF2-40B4-BE49-F238E27FC236}">
                <a16:creationId xmlns:a16="http://schemas.microsoft.com/office/drawing/2014/main" id="{71C33C8D-AEED-DCE8-4D1A-54A7EDD1C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"/>
            <a:ext cx="10064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chemeClr val="bg1"/>
                </a:solidFill>
              </a:rPr>
              <a:t>Technische Interne HR Opleiding: Belangrijke begrippen in detail 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Kleppen, ventielen &amp; afsluiters</a:t>
            </a:r>
            <a:r>
              <a:rPr lang="nl-NL" altLang="nl-NL" sz="1600" b="1" dirty="0">
                <a:solidFill>
                  <a:schemeClr val="bg1"/>
                </a:solidFill>
              </a:rPr>
              <a:t> </a:t>
            </a:r>
            <a:endParaRPr lang="nl-NL" altLang="nl-NL" sz="1800" b="1" dirty="0">
              <a:solidFill>
                <a:schemeClr val="bg1"/>
              </a:solidFill>
            </a:endParaRPr>
          </a:p>
        </p:txBody>
      </p:sp>
      <p:pic>
        <p:nvPicPr>
          <p:cNvPr id="4" name="Afbeelding 12">
            <a:extLst>
              <a:ext uri="{FF2B5EF4-FFF2-40B4-BE49-F238E27FC236}">
                <a16:creationId xmlns:a16="http://schemas.microsoft.com/office/drawing/2014/main" id="{51374151-3B42-299C-128D-C9E7D6CA9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432" y="3877128"/>
            <a:ext cx="5092928" cy="2758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2b0a703-defc-42a4-b327-b0d59626b3f6">
      <Terms xmlns="http://schemas.microsoft.com/office/infopath/2007/PartnerControls"/>
    </lcf76f155ced4ddcb4097134ff3c332f>
    <TaxCatchAll xmlns="8d39e096-f68c-4c97-bc76-9ca3405513a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1C381B017DD043B769D80A2952FFF8" ma:contentTypeVersion="19" ma:contentTypeDescription="Een nieuw document maken." ma:contentTypeScope="" ma:versionID="19a6b4ff528f372487a14d36027a9c0e">
  <xsd:schema xmlns:xsd="http://www.w3.org/2001/XMLSchema" xmlns:xs="http://www.w3.org/2001/XMLSchema" xmlns:p="http://schemas.microsoft.com/office/2006/metadata/properties" xmlns:ns2="d2b0a703-defc-42a4-b327-b0d59626b3f6" xmlns:ns3="8d39e096-f68c-4c97-bc76-9ca3405513ae" targetNamespace="http://schemas.microsoft.com/office/2006/metadata/properties" ma:root="true" ma:fieldsID="d074de1a962f8e82e4b9ad7b79e279d4" ns2:_="" ns3:_="">
    <xsd:import namespace="d2b0a703-defc-42a4-b327-b0d59626b3f6"/>
    <xsd:import namespace="8d39e096-f68c-4c97-bc76-9ca3405513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0a703-defc-42a4-b327-b0d59626b3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31f57baf-8e73-42df-913d-c05d4829c9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9e096-f68c-4c97-bc76-9ca3405513a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e447636-fe38-47de-9671-d65c0ed3bf79}" ma:internalName="TaxCatchAll" ma:showField="CatchAllData" ma:web="8d39e096-f68c-4c97-bc76-9ca340551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67282E-D9E6-402F-B344-823F904336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DC8D22-25C6-4024-8B24-CBBA61D7C085}">
  <ds:schemaRefs>
    <ds:schemaRef ds:uri="8d39e096-f68c-4c97-bc76-9ca3405513ae"/>
    <ds:schemaRef ds:uri="d2b0a703-defc-42a4-b327-b0d59626b3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AE65341-1C05-4C65-96D3-35E55AB2E82B}">
  <ds:schemaRefs>
    <ds:schemaRef ds:uri="8d39e096-f68c-4c97-bc76-9ca3405513ae"/>
    <ds:schemaRef ds:uri="d2b0a703-defc-42a4-b327-b0d59626b3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4071</Words>
  <Application>Microsoft Office PowerPoint</Application>
  <PresentationFormat>Breedbeeld</PresentationFormat>
  <Paragraphs>542</Paragraphs>
  <Slides>42</Slides>
  <Notes>42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42</vt:i4>
      </vt:variant>
    </vt:vector>
  </HeadingPairs>
  <TitlesOfParts>
    <vt:vector size="47" baseType="lpstr">
      <vt:lpstr>Arial</vt:lpstr>
      <vt:lpstr>Arial,Sans-Serif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Bart Van Acker</dc:creator>
  <cp:lastModifiedBy>Bart Van Acker</cp:lastModifiedBy>
  <cp:revision>38</cp:revision>
  <cp:lastPrinted>2024-04-12T07:50:13Z</cp:lastPrinted>
  <dcterms:created xsi:type="dcterms:W3CDTF">2023-10-04T09:47:25Z</dcterms:created>
  <dcterms:modified xsi:type="dcterms:W3CDTF">2025-09-18T08:46:19Z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0x010100201C381B017DD043B769D80A2952FFF8</vt:lpwstr>
  </property>
  <property fmtid="{D5CDD505-2E9C-101B-9397-08002B2CF9AE}" pid="3" name="MediaServiceImageTags">
    <vt:lpwstr/>
  </property>
</Properties>
</file>